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56" r:id="rId7"/>
    <p:sldId id="266" r:id="rId8"/>
    <p:sldId id="263" r:id="rId9"/>
    <p:sldId id="264" r:id="rId10"/>
    <p:sldId id="265" r:id="rId11"/>
    <p:sldId id="268" r:id="rId12"/>
    <p:sldId id="269" r:id="rId13"/>
    <p:sldId id="267" r:id="rId14"/>
    <p:sldId id="270"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56" d="100"/>
          <a:sy n="56" d="100"/>
        </p:scale>
        <p:origin x="-96" y="-34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05D45086-85F6-433D-94BE-32D624AE12AA}" type="datetimeFigureOut">
              <a:rPr lang="en-GB"/>
              <a:pPr>
                <a:defRPr/>
              </a:pPr>
              <a:t>20/06/2017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B06FA557-EF38-4E7F-BD53-5DBD4D169F50}" type="slidenum">
              <a:rPr lang="en-GB" altLang="en-US"/>
              <a:pPr/>
              <a:t>‹#›</a:t>
            </a:fld>
            <a:endParaRPr lang="en-GB" altLang="en-US"/>
          </a:p>
        </p:txBody>
      </p:sp>
    </p:spTree>
    <p:extLst>
      <p:ext uri="{BB962C8B-B14F-4D97-AF65-F5344CB8AC3E}">
        <p14:creationId xmlns:p14="http://schemas.microsoft.com/office/powerpoint/2010/main" val="1902759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C7C9A05-17DB-4A50-8E78-7F380C17EEFE}" type="datetimeFigureOut">
              <a:rPr lang="en-GB"/>
              <a:pPr>
                <a:defRPr/>
              </a:pPr>
              <a:t>20/06/2017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3EF0F7E3-C30D-453A-A24E-D432CFE22BB4}" type="slidenum">
              <a:rPr lang="en-GB" altLang="en-US"/>
              <a:pPr/>
              <a:t>‹#›</a:t>
            </a:fld>
            <a:endParaRPr lang="en-GB" altLang="en-US"/>
          </a:p>
        </p:txBody>
      </p:sp>
    </p:spTree>
    <p:extLst>
      <p:ext uri="{BB962C8B-B14F-4D97-AF65-F5344CB8AC3E}">
        <p14:creationId xmlns:p14="http://schemas.microsoft.com/office/powerpoint/2010/main" val="3902629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4F7F731-7AC4-45D4-ADB6-9B6656E03CBC}" type="datetimeFigureOut">
              <a:rPr lang="en-GB"/>
              <a:pPr>
                <a:defRPr/>
              </a:pPr>
              <a:t>20/06/2017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1B776C73-97F8-480B-846F-C55A423160BB}" type="slidenum">
              <a:rPr lang="en-GB" altLang="en-US"/>
              <a:pPr/>
              <a:t>‹#›</a:t>
            </a:fld>
            <a:endParaRPr lang="en-GB" altLang="en-US"/>
          </a:p>
        </p:txBody>
      </p:sp>
    </p:spTree>
    <p:extLst>
      <p:ext uri="{BB962C8B-B14F-4D97-AF65-F5344CB8AC3E}">
        <p14:creationId xmlns:p14="http://schemas.microsoft.com/office/powerpoint/2010/main" val="4190562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997004E-C609-4730-9ACB-7B42ABBFCD24}" type="datetimeFigureOut">
              <a:rPr lang="en-GB"/>
              <a:pPr>
                <a:defRPr/>
              </a:pPr>
              <a:t>20/06/2017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0543D889-820A-4C5D-AA1A-7C304A9C62FC}" type="slidenum">
              <a:rPr lang="en-GB" altLang="en-US"/>
              <a:pPr/>
              <a:t>‹#›</a:t>
            </a:fld>
            <a:endParaRPr lang="en-GB" altLang="en-US"/>
          </a:p>
        </p:txBody>
      </p:sp>
    </p:spTree>
    <p:extLst>
      <p:ext uri="{BB962C8B-B14F-4D97-AF65-F5344CB8AC3E}">
        <p14:creationId xmlns:p14="http://schemas.microsoft.com/office/powerpoint/2010/main" val="717761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03F6828-88B2-4808-8D62-8248252DF3B4}" type="datetimeFigureOut">
              <a:rPr lang="en-GB"/>
              <a:pPr>
                <a:defRPr/>
              </a:pPr>
              <a:t>20/06/2017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73D6535E-C0B9-4D83-A2A1-A2D5E5964723}" type="slidenum">
              <a:rPr lang="en-GB" altLang="en-US"/>
              <a:pPr/>
              <a:t>‹#›</a:t>
            </a:fld>
            <a:endParaRPr lang="en-GB" altLang="en-US"/>
          </a:p>
        </p:txBody>
      </p:sp>
    </p:spTree>
    <p:extLst>
      <p:ext uri="{BB962C8B-B14F-4D97-AF65-F5344CB8AC3E}">
        <p14:creationId xmlns:p14="http://schemas.microsoft.com/office/powerpoint/2010/main" val="2842793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7370A327-53F3-44A0-BCA9-E6ED971326E0}" type="datetimeFigureOut">
              <a:rPr lang="en-GB"/>
              <a:pPr>
                <a:defRPr/>
              </a:pPr>
              <a:t>20/06/2017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F7DE8130-D8C2-4037-8A2B-5E2537470812}" type="slidenum">
              <a:rPr lang="en-GB" altLang="en-US"/>
              <a:pPr/>
              <a:t>‹#›</a:t>
            </a:fld>
            <a:endParaRPr lang="en-GB" altLang="en-US"/>
          </a:p>
        </p:txBody>
      </p:sp>
    </p:spTree>
    <p:extLst>
      <p:ext uri="{BB962C8B-B14F-4D97-AF65-F5344CB8AC3E}">
        <p14:creationId xmlns:p14="http://schemas.microsoft.com/office/powerpoint/2010/main" val="492875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6BB56A72-D82F-4F9F-BE8E-13CC029117A6}" type="datetimeFigureOut">
              <a:rPr lang="en-GB"/>
              <a:pPr>
                <a:defRPr/>
              </a:pPr>
              <a:t>20/06/2017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663B03F4-EF05-4B6C-80B5-5FDFC3F769D2}" type="slidenum">
              <a:rPr lang="en-GB" altLang="en-US"/>
              <a:pPr/>
              <a:t>‹#›</a:t>
            </a:fld>
            <a:endParaRPr lang="en-GB" altLang="en-US"/>
          </a:p>
        </p:txBody>
      </p:sp>
    </p:spTree>
    <p:extLst>
      <p:ext uri="{BB962C8B-B14F-4D97-AF65-F5344CB8AC3E}">
        <p14:creationId xmlns:p14="http://schemas.microsoft.com/office/powerpoint/2010/main" val="3612300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8BD3BC09-7C8F-4019-95C6-915F3007785F}" type="datetimeFigureOut">
              <a:rPr lang="en-GB"/>
              <a:pPr>
                <a:defRPr/>
              </a:pPr>
              <a:t>20/06/2017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4BA51FC7-7D65-44C9-B467-C7C49A50488D}" type="slidenum">
              <a:rPr lang="en-GB" altLang="en-US"/>
              <a:pPr/>
              <a:t>‹#›</a:t>
            </a:fld>
            <a:endParaRPr lang="en-GB" altLang="en-US"/>
          </a:p>
        </p:txBody>
      </p:sp>
    </p:spTree>
    <p:extLst>
      <p:ext uri="{BB962C8B-B14F-4D97-AF65-F5344CB8AC3E}">
        <p14:creationId xmlns:p14="http://schemas.microsoft.com/office/powerpoint/2010/main" val="2647228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CAEAFD0-C04A-4A84-8946-200EC9B3E443}" type="datetimeFigureOut">
              <a:rPr lang="en-GB"/>
              <a:pPr>
                <a:defRPr/>
              </a:pPr>
              <a:t>20/06/2017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C954C2EB-C971-4600-AD33-D970E6CA2685}" type="slidenum">
              <a:rPr lang="en-GB" altLang="en-US"/>
              <a:pPr/>
              <a:t>‹#›</a:t>
            </a:fld>
            <a:endParaRPr lang="en-GB" altLang="en-US"/>
          </a:p>
        </p:txBody>
      </p:sp>
    </p:spTree>
    <p:extLst>
      <p:ext uri="{BB962C8B-B14F-4D97-AF65-F5344CB8AC3E}">
        <p14:creationId xmlns:p14="http://schemas.microsoft.com/office/powerpoint/2010/main" val="1759151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653629-AB7B-421A-9805-B638C0F4DB54}" type="datetimeFigureOut">
              <a:rPr lang="en-GB"/>
              <a:pPr>
                <a:defRPr/>
              </a:pPr>
              <a:t>20/06/2017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AFD069C3-3925-418B-A3E2-D8615ECE97B0}" type="slidenum">
              <a:rPr lang="en-GB" altLang="en-US"/>
              <a:pPr/>
              <a:t>‹#›</a:t>
            </a:fld>
            <a:endParaRPr lang="en-GB" altLang="en-US"/>
          </a:p>
        </p:txBody>
      </p:sp>
    </p:spTree>
    <p:extLst>
      <p:ext uri="{BB962C8B-B14F-4D97-AF65-F5344CB8AC3E}">
        <p14:creationId xmlns:p14="http://schemas.microsoft.com/office/powerpoint/2010/main" val="1613011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FE73A47-09DB-4FD6-A8F6-85C9376C437A}" type="datetimeFigureOut">
              <a:rPr lang="en-GB"/>
              <a:pPr>
                <a:defRPr/>
              </a:pPr>
              <a:t>20/06/2017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0C598A47-F3A4-441A-BA56-D65251ECEBF0}" type="slidenum">
              <a:rPr lang="en-GB" altLang="en-US"/>
              <a:pPr/>
              <a:t>‹#›</a:t>
            </a:fld>
            <a:endParaRPr lang="en-GB" altLang="en-US"/>
          </a:p>
        </p:txBody>
      </p:sp>
    </p:spTree>
    <p:extLst>
      <p:ext uri="{BB962C8B-B14F-4D97-AF65-F5344CB8AC3E}">
        <p14:creationId xmlns:p14="http://schemas.microsoft.com/office/powerpoint/2010/main" val="1672012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1472C756-7B83-47C2-BC89-EA4E0AA03E07}" type="datetimeFigureOut">
              <a:rPr lang="en-GB"/>
              <a:pPr>
                <a:defRPr/>
              </a:pPr>
              <a:t>20/06/2017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81EA5089-09E7-465A-B057-B092275B6CC8}"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765175" y="227013"/>
            <a:ext cx="11122025" cy="6432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baseline="30000">
                <a:solidFill>
                  <a:srgbClr val="000000"/>
                </a:solidFill>
                <a:latin typeface="Times New Roman" pitchFamily="18" charset="0"/>
                <a:cs typeface="Times New Roman" pitchFamily="18" charset="0"/>
              </a:rPr>
              <a:t>15 </a:t>
            </a:r>
            <a:r>
              <a:rPr lang="en-GB" altLang="en-US" sz="3200">
                <a:solidFill>
                  <a:srgbClr val="000000"/>
                </a:solidFill>
                <a:latin typeface="Times New Roman" pitchFamily="18" charset="0"/>
                <a:cs typeface="Times New Roman" pitchFamily="18" charset="0"/>
              </a:rPr>
              <a:t>God also said to Abraham, “As for Sarai your wife, you are no longer to call her Sarai; her name will be Sarah. </a:t>
            </a:r>
            <a:r>
              <a:rPr lang="en-GB" altLang="en-US" sz="3200" b="1" baseline="30000">
                <a:solidFill>
                  <a:srgbClr val="000000"/>
                </a:solidFill>
                <a:latin typeface="Times New Roman" pitchFamily="18" charset="0"/>
                <a:cs typeface="Times New Roman" pitchFamily="18" charset="0"/>
              </a:rPr>
              <a:t>16 </a:t>
            </a:r>
            <a:r>
              <a:rPr lang="en-GB" altLang="en-US" sz="3200">
                <a:solidFill>
                  <a:srgbClr val="000000"/>
                </a:solidFill>
                <a:latin typeface="Times New Roman" pitchFamily="18" charset="0"/>
                <a:cs typeface="Times New Roman" pitchFamily="18" charset="0"/>
              </a:rPr>
              <a:t>I will bless her and will surely give you a son by her. I will bless her so that she will be the mother of nations; kings of peoples will come from her.”</a:t>
            </a:r>
          </a:p>
          <a:p>
            <a:pPr algn="just" eaLnBrk="1" hangingPunct="1">
              <a:lnSpc>
                <a:spcPct val="100000"/>
              </a:lnSpc>
              <a:spcBef>
                <a:spcPct val="0"/>
              </a:spcBef>
              <a:buFontTx/>
              <a:buNone/>
            </a:pPr>
            <a:r>
              <a:rPr lang="en-GB" altLang="en-US" sz="3200" b="1" baseline="30000">
                <a:solidFill>
                  <a:srgbClr val="000000"/>
                </a:solidFill>
                <a:latin typeface="Times New Roman" pitchFamily="18" charset="0"/>
                <a:cs typeface="Times New Roman" pitchFamily="18" charset="0"/>
              </a:rPr>
              <a:t>17 </a:t>
            </a:r>
            <a:r>
              <a:rPr lang="en-GB" altLang="en-US" sz="3200">
                <a:solidFill>
                  <a:srgbClr val="000000"/>
                </a:solidFill>
                <a:latin typeface="Times New Roman" pitchFamily="18" charset="0"/>
                <a:cs typeface="Times New Roman" pitchFamily="18" charset="0"/>
              </a:rPr>
              <a:t>Abraham fell facedown; he laughed and said to himself, “Will a son be born to a man a hundred years old? Will Sarah bear a child at the age of ninety?” </a:t>
            </a:r>
            <a:r>
              <a:rPr lang="en-GB" altLang="en-US" sz="3200" b="1" baseline="30000">
                <a:solidFill>
                  <a:srgbClr val="000000"/>
                </a:solidFill>
                <a:latin typeface="Times New Roman" pitchFamily="18" charset="0"/>
                <a:cs typeface="Times New Roman" pitchFamily="18" charset="0"/>
              </a:rPr>
              <a:t>18 </a:t>
            </a:r>
            <a:r>
              <a:rPr lang="en-GB" altLang="en-US" sz="3200">
                <a:solidFill>
                  <a:srgbClr val="000000"/>
                </a:solidFill>
                <a:latin typeface="Times New Roman" pitchFamily="18" charset="0"/>
                <a:cs typeface="Times New Roman" pitchFamily="18" charset="0"/>
              </a:rPr>
              <a:t>And Abraham said to God, “If only Ishmael might live under your blessing!”</a:t>
            </a:r>
          </a:p>
          <a:p>
            <a:pPr algn="just" eaLnBrk="1" hangingPunct="1">
              <a:lnSpc>
                <a:spcPct val="100000"/>
              </a:lnSpc>
              <a:spcBef>
                <a:spcPct val="0"/>
              </a:spcBef>
              <a:buFontTx/>
              <a:buNone/>
            </a:pPr>
            <a:r>
              <a:rPr lang="en-GB" altLang="en-US" sz="3200" b="1" baseline="30000">
                <a:solidFill>
                  <a:srgbClr val="000000"/>
                </a:solidFill>
                <a:latin typeface="Times New Roman" pitchFamily="18" charset="0"/>
                <a:cs typeface="Times New Roman" pitchFamily="18" charset="0"/>
              </a:rPr>
              <a:t>19 </a:t>
            </a:r>
            <a:r>
              <a:rPr lang="en-GB" altLang="en-US" sz="3200">
                <a:solidFill>
                  <a:srgbClr val="000000"/>
                </a:solidFill>
                <a:latin typeface="Times New Roman" pitchFamily="18" charset="0"/>
                <a:cs typeface="Times New Roman" pitchFamily="18" charset="0"/>
              </a:rPr>
              <a:t>Then God said, “Yes, but your wife Sarah will bear you a son, and you will call him Isaac. I will establish my covenant with him as an everlasting covenant for his descendants after him.</a:t>
            </a:r>
          </a:p>
          <a:p>
            <a:pPr algn="just" eaLnBrk="1" hangingPunct="1">
              <a:lnSpc>
                <a:spcPct val="100000"/>
              </a:lnSpc>
              <a:spcBef>
                <a:spcPct val="0"/>
              </a:spcBef>
              <a:buFontTx/>
              <a:buNone/>
            </a:pPr>
            <a:r>
              <a:rPr lang="en-GB" altLang="en-US" b="1" i="1">
                <a:solidFill>
                  <a:srgbClr val="FF0000"/>
                </a:solidFill>
                <a:latin typeface="Times New Roman" pitchFamily="18" charset="0"/>
                <a:cs typeface="Times New Roman" pitchFamily="18" charset="0"/>
              </a:rPr>
              <a:t>Genesis 17:15-19 (NIV)</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85763" y="1676400"/>
            <a:ext cx="11385550" cy="5078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aseline="30000"/>
              <a:t> </a:t>
            </a:r>
            <a:r>
              <a:rPr lang="en-GB" altLang="en-US" sz="3600" baseline="30000">
                <a:latin typeface="Times New Roman" pitchFamily="18" charset="0"/>
                <a:cs typeface="Times New Roman" pitchFamily="18" charset="0"/>
              </a:rPr>
              <a:t>6 </a:t>
            </a:r>
            <a:r>
              <a:rPr lang="en-GB" altLang="en-US" sz="3600">
                <a:latin typeface="Times New Roman" pitchFamily="18" charset="0"/>
                <a:cs typeface="Times New Roman" pitchFamily="18" charset="0"/>
              </a:rPr>
              <a:t>Be glad about this, even though it may now be necessary for you to be sad for a while because of the many kinds of trials you suffer. </a:t>
            </a:r>
            <a:r>
              <a:rPr lang="en-GB" altLang="en-US" sz="3600" baseline="30000">
                <a:latin typeface="Times New Roman" pitchFamily="18" charset="0"/>
                <a:cs typeface="Times New Roman" pitchFamily="18" charset="0"/>
              </a:rPr>
              <a:t>7 </a:t>
            </a:r>
            <a:r>
              <a:rPr lang="en-GB" altLang="en-US" sz="3600">
                <a:latin typeface="Times New Roman" pitchFamily="18" charset="0"/>
                <a:cs typeface="Times New Roman" pitchFamily="18" charset="0"/>
              </a:rPr>
              <a:t>Their purpose is to prove that </a:t>
            </a:r>
            <a:r>
              <a:rPr lang="en-GB" altLang="en-US" sz="3600" b="1">
                <a:solidFill>
                  <a:srgbClr val="FF0000"/>
                </a:solidFill>
                <a:latin typeface="Times New Roman" pitchFamily="18" charset="0"/>
                <a:cs typeface="Times New Roman" pitchFamily="18" charset="0"/>
              </a:rPr>
              <a:t>your faith </a:t>
            </a:r>
            <a:r>
              <a:rPr lang="en-GB" altLang="en-US" sz="3600">
                <a:latin typeface="Times New Roman" pitchFamily="18" charset="0"/>
                <a:cs typeface="Times New Roman" pitchFamily="18" charset="0"/>
              </a:rPr>
              <a:t>is genuine. Even gold, which can be destroyed, is tested by fire; and so </a:t>
            </a:r>
            <a:r>
              <a:rPr lang="en-GB" altLang="en-US" sz="3600" b="1">
                <a:solidFill>
                  <a:srgbClr val="FF0000"/>
                </a:solidFill>
                <a:latin typeface="Times New Roman" pitchFamily="18" charset="0"/>
                <a:cs typeface="Times New Roman" pitchFamily="18" charset="0"/>
              </a:rPr>
              <a:t>your faith</a:t>
            </a:r>
            <a:r>
              <a:rPr lang="en-GB" altLang="en-US" sz="3600">
                <a:latin typeface="Times New Roman" pitchFamily="18" charset="0"/>
                <a:cs typeface="Times New Roman" pitchFamily="18" charset="0"/>
              </a:rPr>
              <a:t>, which is much more precious than gold, must also be tested, so that it may endure. Then you will receive praise and glory and honour on the Day when Jesus Christ is revealed</a:t>
            </a:r>
            <a:r>
              <a:rPr lang="en-GB" altLang="en-US" sz="3600"/>
              <a:t>.</a:t>
            </a:r>
          </a:p>
          <a:p>
            <a:pPr eaLnBrk="1" hangingPunct="1">
              <a:lnSpc>
                <a:spcPct val="100000"/>
              </a:lnSpc>
              <a:spcBef>
                <a:spcPct val="0"/>
              </a:spcBef>
              <a:buFontTx/>
              <a:buNone/>
            </a:pPr>
            <a:r>
              <a:rPr lang="en-GB" altLang="en-US" sz="3600" b="1" i="1">
                <a:solidFill>
                  <a:srgbClr val="000000"/>
                </a:solidFill>
                <a:latin typeface="Times New Roman" pitchFamily="18" charset="0"/>
                <a:cs typeface="Times New Roman" pitchFamily="18" charset="0"/>
              </a:rPr>
              <a:t>1 Peter 1:6-7 (GNT) </a:t>
            </a:r>
            <a:endParaRPr lang="en-GB" altLang="en-US" sz="3600" b="1" i="1">
              <a:latin typeface="Times New Roman" pitchFamily="18" charset="0"/>
              <a:cs typeface="Times New Roman" pitchFamily="18" charset="0"/>
            </a:endParaRPr>
          </a:p>
        </p:txBody>
      </p:sp>
      <p:pic>
        <p:nvPicPr>
          <p:cNvPr id="11267"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81550" y="50800"/>
            <a:ext cx="2009775"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010150" y="2398713"/>
            <a:ext cx="6491288" cy="3724275"/>
          </a:xfrm>
          <a:prstGeom prst="rect">
            <a:avLst/>
          </a:prstGeom>
          <a:solidFill>
            <a:schemeClr val="bg1"/>
          </a:solid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defRPr/>
            </a:pPr>
            <a:r>
              <a:rPr lang="en-GB" sz="3600" baseline="30000" dirty="0" smtClean="0"/>
              <a:t> </a:t>
            </a:r>
            <a:r>
              <a:rPr lang="en-GB" sz="4000" dirty="0" smtClean="0">
                <a:latin typeface="Cooper Black" panose="0208090404030B020404" pitchFamily="18" charset="0"/>
              </a:rPr>
              <a:t>The </a:t>
            </a:r>
            <a:r>
              <a:rPr lang="en-GB" sz="4000" cap="small" dirty="0" smtClean="0">
                <a:latin typeface="Cooper Black" panose="0208090404030B020404" pitchFamily="18" charset="0"/>
              </a:rPr>
              <a:t>Lord</a:t>
            </a:r>
            <a:r>
              <a:rPr lang="en-GB" sz="4000" dirty="0" smtClean="0">
                <a:latin typeface="Cooper Black" panose="0208090404030B020404" pitchFamily="18" charset="0"/>
              </a:rPr>
              <a:t> says,</a:t>
            </a:r>
          </a:p>
          <a:p>
            <a:pPr algn="just">
              <a:defRPr/>
            </a:pPr>
            <a:r>
              <a:rPr lang="en-GB" sz="4000" dirty="0" smtClean="0">
                <a:latin typeface="Cooper Black" panose="0208090404030B020404" pitchFamily="18" charset="0"/>
              </a:rPr>
              <a:t>“It was my will that he should suffer; his death was a sacrifice to bring forgiveness….”</a:t>
            </a:r>
          </a:p>
          <a:p>
            <a:pPr eaLnBrk="1" hangingPunct="1">
              <a:defRPr/>
            </a:pPr>
            <a:r>
              <a:rPr lang="en-GB" altLang="en-US" sz="3600" b="1" i="1" dirty="0" smtClean="0">
                <a:solidFill>
                  <a:srgbClr val="FF0000"/>
                </a:solidFill>
                <a:latin typeface="Times New Roman" panose="02020603050405020304" pitchFamily="18" charset="0"/>
                <a:cs typeface="Times New Roman" panose="02020603050405020304" pitchFamily="18" charset="0"/>
              </a:rPr>
              <a:t>Isaiah 53:10 (GNT) </a:t>
            </a:r>
          </a:p>
        </p:txBody>
      </p:sp>
      <p:sp>
        <p:nvSpPr>
          <p:cNvPr id="2" name="Rectangle 1"/>
          <p:cNvSpPr>
            <a:spLocks noChangeArrowheads="1"/>
          </p:cNvSpPr>
          <p:nvPr/>
        </p:nvSpPr>
        <p:spPr bwMode="auto">
          <a:xfrm>
            <a:off x="695325" y="339725"/>
            <a:ext cx="109982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gn="just">
              <a:lnSpc>
                <a:spcPct val="100000"/>
              </a:lnSpc>
              <a:spcBef>
                <a:spcPct val="0"/>
              </a:spcBef>
              <a:spcAft>
                <a:spcPts val="200"/>
              </a:spcAft>
              <a:buFontTx/>
              <a:buNone/>
            </a:pPr>
            <a:r>
              <a:rPr lang="en-GB" altLang="en-US" sz="3200" b="1">
                <a:solidFill>
                  <a:schemeClr val="bg1"/>
                </a:solidFill>
                <a:latin typeface="Times New Roman" pitchFamily="18" charset="0"/>
                <a:cs typeface="Times New Roman" pitchFamily="18" charset="0"/>
              </a:rPr>
              <a:t>This obedience of Abraham in offering up Isaac is a lively representation of</a:t>
            </a:r>
            <a:endParaRPr lang="en-GB" altLang="en-US" sz="3200" b="1">
              <a:solidFill>
                <a:schemeClr val="bg1"/>
              </a:solidFill>
            </a:endParaRPr>
          </a:p>
        </p:txBody>
      </p:sp>
      <p:sp>
        <p:nvSpPr>
          <p:cNvPr id="4" name="Rectangle 3"/>
          <p:cNvSpPr>
            <a:spLocks noChangeArrowheads="1"/>
          </p:cNvSpPr>
          <p:nvPr/>
        </p:nvSpPr>
        <p:spPr bwMode="auto">
          <a:xfrm>
            <a:off x="695325" y="1417638"/>
            <a:ext cx="55213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1) The love of God to us.</a:t>
            </a:r>
            <a:endParaRPr lang="en-GB" altLang="en-US" sz="4000" b="1">
              <a:solidFill>
                <a:srgbClr val="FFFF0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8075" y="2125663"/>
            <a:ext cx="3489325" cy="464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01650" y="2746375"/>
            <a:ext cx="10999788" cy="31702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baseline="30000"/>
              <a:t> </a:t>
            </a:r>
            <a:r>
              <a:rPr lang="en-GB" altLang="en-US" sz="4000" b="1">
                <a:latin typeface="Times New Roman" pitchFamily="18" charset="0"/>
                <a:cs typeface="Times New Roman" pitchFamily="18" charset="0"/>
              </a:rPr>
              <a:t>Luke 14:26 (GNT)</a:t>
            </a:r>
            <a:endParaRPr lang="en-GB" altLang="en-US" sz="4000">
              <a:latin typeface="Times New Roman" pitchFamily="18" charset="0"/>
              <a:cs typeface="Times New Roman" pitchFamily="18" charset="0"/>
            </a:endParaRPr>
          </a:p>
          <a:p>
            <a:pPr algn="just">
              <a:lnSpc>
                <a:spcPct val="100000"/>
              </a:lnSpc>
              <a:spcBef>
                <a:spcPct val="0"/>
              </a:spcBef>
              <a:buFontTx/>
              <a:buNone/>
            </a:pPr>
            <a:r>
              <a:rPr lang="en-GB" altLang="en-US" sz="4000">
                <a:latin typeface="Times New Roman" pitchFamily="18" charset="0"/>
                <a:cs typeface="Times New Roman" pitchFamily="18" charset="0"/>
              </a:rPr>
              <a:t>“Those who come to me cannot be my disciples unless they love me more than they love father and mother, wife and children, brothers and sisters, and themselves as well.</a:t>
            </a:r>
          </a:p>
        </p:txBody>
      </p:sp>
      <p:sp>
        <p:nvSpPr>
          <p:cNvPr id="2" name="Rectangle 1"/>
          <p:cNvSpPr>
            <a:spLocks noChangeArrowheads="1"/>
          </p:cNvSpPr>
          <p:nvPr/>
        </p:nvSpPr>
        <p:spPr bwMode="auto">
          <a:xfrm>
            <a:off x="695325" y="339725"/>
            <a:ext cx="109982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gn="just">
              <a:lnSpc>
                <a:spcPct val="100000"/>
              </a:lnSpc>
              <a:spcBef>
                <a:spcPct val="0"/>
              </a:spcBef>
              <a:spcAft>
                <a:spcPts val="200"/>
              </a:spcAft>
              <a:buFontTx/>
              <a:buNone/>
            </a:pPr>
            <a:r>
              <a:rPr lang="en-GB" altLang="en-US" sz="3200" b="1">
                <a:solidFill>
                  <a:schemeClr val="bg1"/>
                </a:solidFill>
                <a:latin typeface="Times New Roman" pitchFamily="18" charset="0"/>
                <a:cs typeface="Times New Roman" pitchFamily="18" charset="0"/>
              </a:rPr>
              <a:t>This obedience of Abraham in offering up Isaac is a lively representation of</a:t>
            </a:r>
            <a:endParaRPr lang="en-GB" altLang="en-US" sz="3200" b="1">
              <a:solidFill>
                <a:schemeClr val="bg1"/>
              </a:solidFill>
            </a:endParaRPr>
          </a:p>
        </p:txBody>
      </p:sp>
      <p:sp>
        <p:nvSpPr>
          <p:cNvPr id="4" name="Rectangle 3"/>
          <p:cNvSpPr>
            <a:spLocks noChangeArrowheads="1"/>
          </p:cNvSpPr>
          <p:nvPr/>
        </p:nvSpPr>
        <p:spPr bwMode="auto">
          <a:xfrm>
            <a:off x="695325" y="1727200"/>
            <a:ext cx="4524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2) Our duty to God.</a:t>
            </a:r>
            <a:endParaRPr lang="en-GB" altLang="en-US" sz="40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60388" y="492125"/>
            <a:ext cx="11137900" cy="34163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5400">
                <a:solidFill>
                  <a:srgbClr val="000000"/>
                </a:solidFill>
                <a:latin typeface="Times New Roman" pitchFamily="18" charset="0"/>
                <a:cs typeface="Times New Roman" pitchFamily="18" charset="0"/>
              </a:rPr>
              <a:t>“Abraham </a:t>
            </a:r>
            <a:r>
              <a:rPr lang="en-GB" altLang="en-US" sz="5400">
                <a:solidFill>
                  <a:srgbClr val="FF0000"/>
                </a:solidFill>
                <a:latin typeface="Times New Roman" pitchFamily="18" charset="0"/>
                <a:cs typeface="Times New Roman" pitchFamily="18" charset="0"/>
              </a:rPr>
              <a:t>believed</a:t>
            </a:r>
            <a:r>
              <a:rPr lang="en-GB" altLang="en-US" sz="5400">
                <a:solidFill>
                  <a:srgbClr val="000000"/>
                </a:solidFill>
                <a:latin typeface="Times New Roman" pitchFamily="18" charset="0"/>
                <a:cs typeface="Times New Roman" pitchFamily="18" charset="0"/>
              </a:rPr>
              <a:t> God, and it was credited to him as righteousness,” and he was called </a:t>
            </a:r>
            <a:r>
              <a:rPr lang="en-GB" altLang="en-US" sz="5400" b="1">
                <a:solidFill>
                  <a:srgbClr val="FF0000"/>
                </a:solidFill>
                <a:latin typeface="Times New Roman" pitchFamily="18" charset="0"/>
                <a:cs typeface="Times New Roman" pitchFamily="18" charset="0"/>
              </a:rPr>
              <a:t>God’s friend.</a:t>
            </a:r>
          </a:p>
          <a:p>
            <a:pPr algn="just" eaLnBrk="1" hangingPunct="1">
              <a:lnSpc>
                <a:spcPct val="100000"/>
              </a:lnSpc>
              <a:spcBef>
                <a:spcPct val="0"/>
              </a:spcBef>
              <a:buFontTx/>
              <a:buNone/>
            </a:pPr>
            <a:r>
              <a:rPr lang="en-GB" altLang="en-US" sz="5400" b="1" i="1">
                <a:solidFill>
                  <a:srgbClr val="000000"/>
                </a:solidFill>
                <a:latin typeface="Times New Roman" pitchFamily="18" charset="0"/>
                <a:cs typeface="Times New Roman" pitchFamily="18" charset="0"/>
              </a:rPr>
              <a:t>James 2:23 (NIV) </a:t>
            </a:r>
            <a:endParaRPr lang="en-GB" altLang="en-US" sz="5400" b="1" i="1">
              <a:latin typeface="Times New Roman" pitchFamily="18" charset="0"/>
              <a:cs typeface="Times New Roman" pitchFamily="18" charset="0"/>
            </a:endParaRPr>
          </a:p>
        </p:txBody>
      </p:sp>
      <p:pic>
        <p:nvPicPr>
          <p:cNvPr id="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13213" y="4378325"/>
            <a:ext cx="2678112"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p:nvPr/>
        </p:nvSpPr>
        <p:spPr>
          <a:xfrm>
            <a:off x="765175" y="0"/>
            <a:ext cx="10848975" cy="2124075"/>
          </a:xfrm>
          <a:prstGeom prst="rect">
            <a:avLst/>
          </a:prstGeom>
          <a:solidFill>
            <a:schemeClr val="bg1"/>
          </a:solidFill>
        </p:spPr>
        <p:txBody>
          <a:bodyPr>
            <a:spAutoFit/>
          </a:bodyPr>
          <a:lstStyle/>
          <a:p>
            <a:pPr algn="just" eaLnBrk="1" fontAlgn="auto" hangingPunct="1">
              <a:spcBef>
                <a:spcPts val="0"/>
              </a:spcBef>
              <a:spcAft>
                <a:spcPts val="0"/>
              </a:spcAft>
              <a:defRPr/>
            </a:pPr>
            <a:r>
              <a:rPr lang="en-GB" sz="4400" dirty="0">
                <a:latin typeface="Times New Roman" panose="02020603050405020304" pitchFamily="18" charset="0"/>
                <a:cs typeface="Times New Roman" panose="02020603050405020304" pitchFamily="18" charset="0"/>
              </a:rPr>
              <a:t>Whoever fears the </a:t>
            </a:r>
            <a:r>
              <a:rPr lang="en-GB" sz="4400" cap="small" dirty="0">
                <a:latin typeface="Times New Roman" panose="02020603050405020304" pitchFamily="18" charset="0"/>
                <a:cs typeface="Times New Roman" panose="02020603050405020304" pitchFamily="18" charset="0"/>
              </a:rPr>
              <a:t>Lord</a:t>
            </a:r>
            <a:r>
              <a:rPr lang="en-GB" sz="4400" dirty="0">
                <a:latin typeface="Times New Roman" panose="02020603050405020304" pitchFamily="18" charset="0"/>
                <a:cs typeface="Times New Roman" panose="02020603050405020304" pitchFamily="18" charset="0"/>
              </a:rPr>
              <a:t> has a secure fortress, and for their children it will be a refuge.</a:t>
            </a:r>
          </a:p>
          <a:p>
            <a:pPr algn="just" eaLnBrk="1" fontAlgn="auto" hangingPunct="1">
              <a:spcBef>
                <a:spcPts val="0"/>
              </a:spcBef>
              <a:spcAft>
                <a:spcPts val="0"/>
              </a:spcAft>
              <a:defRPr/>
            </a:pPr>
            <a:r>
              <a:rPr lang="en-GB" sz="4400" b="1" i="1">
                <a:solidFill>
                  <a:srgbClr val="000000"/>
                </a:solidFill>
                <a:latin typeface="Times New Roman" panose="02020603050405020304" pitchFamily="18" charset="0"/>
                <a:cs typeface="Times New Roman" panose="02020603050405020304" pitchFamily="18" charset="0"/>
              </a:rPr>
              <a:t>Proverbs </a:t>
            </a:r>
            <a:r>
              <a:rPr lang="en-GB" sz="4400" b="1" i="1" smtClean="0">
                <a:solidFill>
                  <a:srgbClr val="000000"/>
                </a:solidFill>
                <a:latin typeface="Times New Roman" panose="02020603050405020304" pitchFamily="18" charset="0"/>
                <a:cs typeface="Times New Roman" panose="02020603050405020304" pitchFamily="18" charset="0"/>
              </a:rPr>
              <a:t>14:26 </a:t>
            </a:r>
            <a:r>
              <a:rPr lang="en-GB" sz="4400" b="1" i="1" dirty="0">
                <a:solidFill>
                  <a:srgbClr val="000000"/>
                </a:solidFill>
                <a:latin typeface="Times New Roman" panose="02020603050405020304" pitchFamily="18" charset="0"/>
                <a:cs typeface="Times New Roman" panose="02020603050405020304" pitchFamily="18" charset="0"/>
              </a:rPr>
              <a:t>(NIV)</a:t>
            </a:r>
            <a:endParaRPr lang="en-GB" sz="4400" b="1" i="1" dirty="0">
              <a:latin typeface="Times New Roman" panose="02020603050405020304" pitchFamily="18" charset="0"/>
              <a:cs typeface="Times New Roman" panose="02020603050405020304" pitchFamily="18" charset="0"/>
            </a:endParaRPr>
          </a:p>
        </p:txBody>
      </p:sp>
      <p:pic>
        <p:nvPicPr>
          <p:cNvPr id="14341" name="Picture 5" descr="Image result for happy father d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7750" y="2254250"/>
            <a:ext cx="6219825" cy="460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6" presetClass="entr" presetSubtype="16"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animEffect transition="in" filter="circle(in)">
                                      <p:cBhvr>
                                        <p:cTn id="11" dur="20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839788" y="331788"/>
            <a:ext cx="10231437" cy="44624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Times New Roman" pitchFamily="18" charset="0"/>
                <a:cs typeface="Times New Roman" pitchFamily="18" charset="0"/>
              </a:rPr>
              <a:t>Some time later God tested Abraham. He said to him, “Abraham!”</a:t>
            </a:r>
          </a:p>
          <a:p>
            <a:pPr eaLnBrk="1" hangingPunct="1">
              <a:lnSpc>
                <a:spcPct val="100000"/>
              </a:lnSpc>
              <a:spcBef>
                <a:spcPct val="0"/>
              </a:spcBef>
              <a:buFontTx/>
              <a:buNone/>
            </a:pPr>
            <a:r>
              <a:rPr lang="en-GB" altLang="en-US" sz="3600">
                <a:latin typeface="Times New Roman" pitchFamily="18" charset="0"/>
                <a:cs typeface="Times New Roman" pitchFamily="18" charset="0"/>
              </a:rPr>
              <a:t>“Here I am,” he replied.</a:t>
            </a:r>
          </a:p>
          <a:p>
            <a:pPr algn="just" eaLnBrk="1" hangingPunct="1">
              <a:lnSpc>
                <a:spcPct val="100000"/>
              </a:lnSpc>
              <a:spcBef>
                <a:spcPct val="0"/>
              </a:spcBef>
              <a:buFontTx/>
              <a:buNone/>
            </a:pPr>
            <a:r>
              <a:rPr lang="en-GB" altLang="en-US" sz="3600" b="1" baseline="30000">
                <a:latin typeface="Times New Roman" pitchFamily="18" charset="0"/>
                <a:cs typeface="Times New Roman" pitchFamily="18" charset="0"/>
              </a:rPr>
              <a:t>2 </a:t>
            </a:r>
            <a:r>
              <a:rPr lang="en-GB" altLang="en-US" sz="3600">
                <a:latin typeface="Times New Roman" pitchFamily="18" charset="0"/>
                <a:cs typeface="Times New Roman" pitchFamily="18" charset="0"/>
              </a:rPr>
              <a:t>Then God said, “Take your son, your only son, whom you love—Isaac—and go to the region of Moriah. Sacrifice him there as a burnt offering on a mountain I will show you.”</a:t>
            </a:r>
          </a:p>
          <a:p>
            <a:pPr algn="just" eaLnBrk="1" hangingPunct="1">
              <a:lnSpc>
                <a:spcPct val="100000"/>
              </a:lnSpc>
              <a:spcBef>
                <a:spcPct val="0"/>
              </a:spcBef>
              <a:buFontTx/>
              <a:buNone/>
            </a:pPr>
            <a:r>
              <a:rPr lang="en-GB" altLang="en-US" sz="3200" b="1" i="1">
                <a:solidFill>
                  <a:srgbClr val="000000"/>
                </a:solidFill>
                <a:latin typeface="Times New Roman" pitchFamily="18" charset="0"/>
                <a:cs typeface="Times New Roman" pitchFamily="18" charset="0"/>
              </a:rPr>
              <a:t>Genesis 22:1-2 (NIV)</a:t>
            </a:r>
          </a:p>
        </p:txBody>
      </p:sp>
      <p:sp>
        <p:nvSpPr>
          <p:cNvPr id="2" name="Rectangle 1"/>
          <p:cNvSpPr>
            <a:spLocks noChangeArrowheads="1"/>
          </p:cNvSpPr>
          <p:nvPr/>
        </p:nvSpPr>
        <p:spPr bwMode="auto">
          <a:xfrm>
            <a:off x="3533775" y="5408613"/>
            <a:ext cx="41735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9pPr>
          </a:lstStyle>
          <a:p>
            <a:pPr algn="ctr" eaLnBrk="1" hangingPunct="1">
              <a:lnSpc>
                <a:spcPct val="100000"/>
              </a:lnSpc>
              <a:spcBef>
                <a:spcPct val="0"/>
              </a:spcBef>
              <a:spcAft>
                <a:spcPts val="300"/>
              </a:spcAft>
              <a:buFontTx/>
              <a:buNone/>
            </a:pPr>
            <a:r>
              <a:rPr lang="en-GB" altLang="en-US" sz="4800" b="1">
                <a:solidFill>
                  <a:srgbClr val="FFFF00"/>
                </a:solidFill>
                <a:latin typeface="Times New Roman" pitchFamily="18" charset="0"/>
                <a:cs typeface="Times New Roman" pitchFamily="18" charset="0"/>
              </a:rPr>
              <a:t>A father’s faith</a:t>
            </a:r>
            <a:endParaRPr lang="en-GB" altLang="en-US" sz="48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098" name="Picture 2" descr="http://www.hopeforrecovery.com/wp-content/uploads/2013/12/pray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4800" y="290513"/>
            <a:ext cx="8848725" cy="635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122" name="Rectangle 1"/>
          <p:cNvSpPr>
            <a:spLocks noChangeArrowheads="1"/>
          </p:cNvSpPr>
          <p:nvPr/>
        </p:nvSpPr>
        <p:spPr bwMode="auto">
          <a:xfrm>
            <a:off x="4071938" y="206375"/>
            <a:ext cx="31765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9pPr>
          </a:lstStyle>
          <a:p>
            <a:pPr algn="ctr" eaLnBrk="1" hangingPunct="1">
              <a:lnSpc>
                <a:spcPct val="100000"/>
              </a:lnSpc>
              <a:spcBef>
                <a:spcPct val="0"/>
              </a:spcBef>
              <a:spcAft>
                <a:spcPts val="300"/>
              </a:spcAft>
              <a:buFontTx/>
              <a:buNone/>
            </a:pPr>
            <a:r>
              <a:rPr lang="en-GB" altLang="en-US" sz="3600" b="1">
                <a:solidFill>
                  <a:schemeClr val="bg1"/>
                </a:solidFill>
                <a:latin typeface="Times New Roman" pitchFamily="18" charset="0"/>
                <a:cs typeface="Times New Roman" pitchFamily="18" charset="0"/>
              </a:rPr>
              <a:t>A father’s faith</a:t>
            </a:r>
            <a:endParaRPr lang="en-GB" altLang="en-US" sz="3600">
              <a:solidFill>
                <a:schemeClr val="bg1"/>
              </a:solidFill>
              <a:latin typeface="Times New Roman" pitchFamily="18" charset="0"/>
              <a:cs typeface="Times New Roman" pitchFamily="18" charset="0"/>
            </a:endParaRPr>
          </a:p>
        </p:txBody>
      </p:sp>
      <p:sp>
        <p:nvSpPr>
          <p:cNvPr id="3" name="Rectangle 2"/>
          <p:cNvSpPr>
            <a:spLocks noChangeArrowheads="1"/>
          </p:cNvSpPr>
          <p:nvPr/>
        </p:nvSpPr>
        <p:spPr bwMode="auto">
          <a:xfrm>
            <a:off x="150813" y="1077913"/>
            <a:ext cx="93233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eaLnBrk="1" hangingPunct="1">
              <a:lnSpc>
                <a:spcPct val="100000"/>
              </a:lnSpc>
              <a:spcBef>
                <a:spcPct val="0"/>
              </a:spcBef>
              <a:spcAft>
                <a:spcPts val="200"/>
              </a:spcAft>
              <a:buFontTx/>
              <a:buNone/>
            </a:pPr>
            <a:r>
              <a:rPr lang="en-GB" altLang="en-US" sz="4000" b="1">
                <a:solidFill>
                  <a:srgbClr val="FFFF00"/>
                </a:solidFill>
                <a:latin typeface="Times New Roman" pitchFamily="18" charset="0"/>
                <a:cs typeface="Times New Roman" pitchFamily="18" charset="0"/>
              </a:rPr>
              <a:t>I. Abraham was a meek and humble man.</a:t>
            </a:r>
            <a:endParaRPr lang="en-GB" altLang="en-US" sz="40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642938" y="1889125"/>
            <a:ext cx="10034587" cy="1568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baseline="30000">
                <a:solidFill>
                  <a:srgbClr val="000000"/>
                </a:solidFill>
                <a:latin typeface="Times New Roman" pitchFamily="18" charset="0"/>
                <a:cs typeface="Times New Roman" pitchFamily="18" charset="0"/>
              </a:rPr>
              <a:t>3 </a:t>
            </a:r>
            <a:r>
              <a:rPr lang="en-GB" altLang="en-US" sz="3200">
                <a:solidFill>
                  <a:srgbClr val="000000"/>
                </a:solidFill>
                <a:latin typeface="Times New Roman" pitchFamily="18" charset="0"/>
                <a:cs typeface="Times New Roman" pitchFamily="18" charset="0"/>
              </a:rPr>
              <a:t>(Now Moses was a very </a:t>
            </a:r>
            <a:r>
              <a:rPr lang="en-GB" altLang="en-US" sz="3200">
                <a:solidFill>
                  <a:srgbClr val="FF0000"/>
                </a:solidFill>
                <a:latin typeface="Times New Roman" pitchFamily="18" charset="0"/>
                <a:cs typeface="Times New Roman" pitchFamily="18" charset="0"/>
              </a:rPr>
              <a:t>humble man</a:t>
            </a:r>
            <a:r>
              <a:rPr lang="en-GB" altLang="en-US" sz="3200">
                <a:solidFill>
                  <a:srgbClr val="000000"/>
                </a:solidFill>
                <a:latin typeface="Times New Roman" pitchFamily="18" charset="0"/>
                <a:cs typeface="Times New Roman" pitchFamily="18" charset="0"/>
              </a:rPr>
              <a:t>, more humble than anyone else on the face of the earth.)</a:t>
            </a:r>
          </a:p>
          <a:p>
            <a:pPr eaLnBrk="1" hangingPunct="1">
              <a:lnSpc>
                <a:spcPct val="100000"/>
              </a:lnSpc>
              <a:spcBef>
                <a:spcPct val="0"/>
              </a:spcBef>
              <a:buFontTx/>
              <a:buNone/>
            </a:pPr>
            <a:r>
              <a:rPr lang="en-GB" altLang="en-US" sz="3200" b="1" i="1">
                <a:solidFill>
                  <a:srgbClr val="000000"/>
                </a:solidFill>
                <a:latin typeface="Times New Roman" pitchFamily="18" charset="0"/>
                <a:cs typeface="Times New Roman" pitchFamily="18" charset="0"/>
              </a:rPr>
              <a:t>Numbers 12:3 (NIV)</a:t>
            </a:r>
            <a:endParaRPr lang="en-GB" altLang="en-US" sz="3200" b="1" i="1">
              <a:latin typeface="Times New Roman" pitchFamily="18" charset="0"/>
              <a:cs typeface="Times New Roman" pitchFamily="18" charset="0"/>
            </a:endParaRPr>
          </a:p>
        </p:txBody>
      </p:sp>
      <p:sp>
        <p:nvSpPr>
          <p:cNvPr id="6" name="Rectangle 5"/>
          <p:cNvSpPr>
            <a:spLocks noChangeArrowheads="1"/>
          </p:cNvSpPr>
          <p:nvPr/>
        </p:nvSpPr>
        <p:spPr bwMode="auto">
          <a:xfrm>
            <a:off x="1370013" y="3683000"/>
            <a:ext cx="85804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indent="228600">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solidFill>
                  <a:schemeClr val="bg1"/>
                </a:solidFill>
                <a:latin typeface="Times New Roman" pitchFamily="18" charset="0"/>
                <a:cs typeface="Times New Roman" pitchFamily="18" charset="0"/>
              </a:rPr>
              <a:t>Humility or meekness denotes that Abraham was:</a:t>
            </a:r>
          </a:p>
        </p:txBody>
      </p:sp>
      <p:sp>
        <p:nvSpPr>
          <p:cNvPr id="7" name="Rectangle 6"/>
          <p:cNvSpPr/>
          <p:nvPr/>
        </p:nvSpPr>
        <p:spPr>
          <a:xfrm>
            <a:off x="642938" y="4616450"/>
            <a:ext cx="4991100" cy="708025"/>
          </a:xfrm>
          <a:prstGeom prst="rect">
            <a:avLst/>
          </a:prstGeom>
          <a:solidFill>
            <a:schemeClr val="tx1">
              <a:lumMod val="95000"/>
              <a:lumOff val="5000"/>
            </a:schemeClr>
          </a:solidFill>
        </p:spPr>
        <p:txBody>
          <a:bodyPr wrap="none">
            <a:spAutoFit/>
          </a:bodyPr>
          <a:lstStyle/>
          <a:p>
            <a:pPr eaLnBrk="1" fontAlgn="auto" hangingPunct="1">
              <a:spcBef>
                <a:spcPts val="0"/>
              </a:spcBef>
              <a:spcAft>
                <a:spcPts val="0"/>
              </a:spcAft>
              <a:defRPr/>
            </a:pPr>
            <a:r>
              <a:rPr lang="en-GB" sz="4000" b="1" dirty="0">
                <a:solidFill>
                  <a:srgbClr val="FFFF00"/>
                </a:solidFill>
                <a:latin typeface="Francis" panose="020B0600000000000000" pitchFamily="34" charset="0"/>
                <a:ea typeface="Times New Roman" panose="02020603050405020304" pitchFamily="18" charset="0"/>
              </a:rPr>
              <a:t>a) </a:t>
            </a:r>
            <a:r>
              <a:rPr lang="en-GB" sz="4000" b="1" i="1" dirty="0">
                <a:solidFill>
                  <a:srgbClr val="FFFF00"/>
                </a:solidFill>
                <a:latin typeface="Francis" panose="020B0600000000000000" pitchFamily="34" charset="0"/>
                <a:ea typeface="Times New Roman" panose="02020603050405020304" pitchFamily="18" charset="0"/>
              </a:rPr>
              <a:t>Obedient to God.</a:t>
            </a:r>
            <a:r>
              <a:rPr lang="en-GB" sz="4000" b="1" dirty="0">
                <a:solidFill>
                  <a:srgbClr val="FFFF00"/>
                </a:solidFill>
                <a:latin typeface="Francis" panose="020B0600000000000000" pitchFamily="34" charset="0"/>
                <a:ea typeface="Times New Roman" panose="02020603050405020304" pitchFamily="18" charset="0"/>
              </a:rPr>
              <a:t> </a:t>
            </a:r>
            <a:endParaRPr lang="en-GB" sz="4000" b="1" dirty="0">
              <a:solidFill>
                <a:srgbClr val="FFFF00"/>
              </a:solidFill>
              <a:latin typeface="Francis" panose="020B0600000000000000" pitchFamily="34" charset="0"/>
            </a:endParaRPr>
          </a:p>
        </p:txBody>
      </p:sp>
      <p:sp>
        <p:nvSpPr>
          <p:cNvPr id="8" name="Rectangle 7"/>
          <p:cNvSpPr>
            <a:spLocks noChangeArrowheads="1"/>
          </p:cNvSpPr>
          <p:nvPr/>
        </p:nvSpPr>
        <p:spPr bwMode="auto">
          <a:xfrm>
            <a:off x="642938" y="5775325"/>
            <a:ext cx="100203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Francis" pitchFamily="34" charset="0"/>
                <a:cs typeface="Times New Roman" pitchFamily="18" charset="0"/>
              </a:rPr>
              <a:t>b) </a:t>
            </a:r>
            <a:r>
              <a:rPr lang="en-GB" altLang="en-US" sz="4000" b="1" i="1">
                <a:solidFill>
                  <a:srgbClr val="FFFF00"/>
                </a:solidFill>
                <a:latin typeface="Francis" pitchFamily="34" charset="0"/>
                <a:cs typeface="Times New Roman" pitchFamily="18" charset="0"/>
              </a:rPr>
              <a:t>Concerned about the welfare of others</a:t>
            </a:r>
            <a:endParaRPr lang="en-GB" altLang="en-US" sz="4000" b="1">
              <a:solidFill>
                <a:srgbClr val="FFFF00"/>
              </a:solidFill>
              <a:latin typeface="Francis"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p:bldP spid="7" grpId="0"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04800" y="331788"/>
            <a:ext cx="72818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II. Abraham was a loving father.</a:t>
            </a:r>
            <a:endParaRPr lang="en-GB" altLang="en-US" sz="40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3168650" y="1065213"/>
            <a:ext cx="59547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i="1">
                <a:solidFill>
                  <a:schemeClr val="bg1"/>
                </a:solidFill>
                <a:latin typeface="Times New Roman" pitchFamily="18" charset="0"/>
                <a:cs typeface="Times New Roman" pitchFamily="18" charset="0"/>
              </a:rPr>
              <a:t>Abraham loved his son deeply.</a:t>
            </a:r>
            <a:r>
              <a:rPr lang="en-GB" altLang="en-US" sz="3600">
                <a:solidFill>
                  <a:schemeClr val="bg1"/>
                </a:solidFill>
                <a:latin typeface="Times New Roman" pitchFamily="18" charset="0"/>
                <a:cs typeface="Times New Roman" pitchFamily="18" charset="0"/>
              </a:rPr>
              <a:t> </a:t>
            </a:r>
            <a:endParaRPr lang="en-GB" altLang="en-US" sz="3600">
              <a:solidFill>
                <a:schemeClr val="bg1"/>
              </a:solidFill>
            </a:endParaRPr>
          </a:p>
        </p:txBody>
      </p:sp>
      <p:pic>
        <p:nvPicPr>
          <p:cNvPr id="9" name="Picture 2" descr="http://update.oxfordcym.com/wp-content/uploads/2015/11/Abraham-and-Isaac-Climbing-Mount-Moria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3025" y="1711325"/>
            <a:ext cx="4973638" cy="32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http://stephrobbins.com/wp-content/uploads/2011/09/Abraham-and-isaa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62950" y="1711325"/>
            <a:ext cx="3570288" cy="499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a:spLocks noChangeArrowheads="1"/>
          </p:cNvSpPr>
          <p:nvPr/>
        </p:nvSpPr>
        <p:spPr bwMode="auto">
          <a:xfrm>
            <a:off x="546100" y="5468938"/>
            <a:ext cx="6565900" cy="1076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200">
                <a:latin typeface="Times New Roman" pitchFamily="18" charset="0"/>
                <a:cs typeface="Times New Roman" pitchFamily="18" charset="0"/>
              </a:rPr>
              <a:t>Abraham and Isaac </a:t>
            </a:r>
          </a:p>
          <a:p>
            <a:pPr algn="ctr" eaLnBrk="1" hangingPunct="1">
              <a:lnSpc>
                <a:spcPct val="100000"/>
              </a:lnSpc>
              <a:spcBef>
                <a:spcPct val="0"/>
              </a:spcBef>
              <a:buFontTx/>
              <a:buNone/>
            </a:pPr>
            <a:r>
              <a:rPr lang="en-GB" altLang="en-US" sz="3200">
                <a:latin typeface="Times New Roman" pitchFamily="18" charset="0"/>
                <a:cs typeface="Times New Roman" pitchFamily="18" charset="0"/>
              </a:rPr>
              <a:t>trudging forlornly up the mountainside</a:t>
            </a:r>
            <a:endParaRPr lang="en-GB" altLang="en-US" sz="3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arn(inVertical)">
                                      <p:cBhvr>
                                        <p:cTn id="28" dur="500"/>
                                        <p:tgtEl>
                                          <p:spTgt spid="1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4"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down)">
                                      <p:cBhvr>
                                        <p:cTn id="3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63513" y="214313"/>
            <a:ext cx="114141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eaLnBrk="1" hangingPunct="1">
              <a:lnSpc>
                <a:spcPct val="100000"/>
              </a:lnSpc>
              <a:spcBef>
                <a:spcPct val="0"/>
              </a:spcBef>
              <a:spcAft>
                <a:spcPts val="200"/>
              </a:spcAft>
              <a:buFontTx/>
              <a:buNone/>
            </a:pPr>
            <a:r>
              <a:rPr lang="en-GB" altLang="en-US" sz="3200" b="1">
                <a:solidFill>
                  <a:srgbClr val="FFFF00"/>
                </a:solidFill>
                <a:latin typeface="Times New Roman" pitchFamily="18" charset="0"/>
                <a:cs typeface="Times New Roman" pitchFamily="18" charset="0"/>
              </a:rPr>
              <a:t>III. Abraham was a father who gave pre-eminence to the Lord.</a:t>
            </a:r>
            <a:endParaRPr lang="en-GB" altLang="en-US" sz="32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163513" y="4251325"/>
            <a:ext cx="11645900" cy="233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b="1" dirty="0">
                <a:solidFill>
                  <a:schemeClr val="bg1"/>
                </a:solidFill>
                <a:latin typeface="Times New Roman" pitchFamily="18" charset="0"/>
                <a:cs typeface="Times New Roman" pitchFamily="18" charset="0"/>
              </a:rPr>
              <a:t>“STRONG FAITH IS OFTEN </a:t>
            </a:r>
            <a:r>
              <a:rPr lang="en-GB" altLang="en-US" sz="4400" b="1" dirty="0" smtClean="0">
                <a:solidFill>
                  <a:schemeClr val="bg1"/>
                </a:solidFill>
                <a:latin typeface="Times New Roman" pitchFamily="18" charset="0"/>
                <a:cs typeface="Times New Roman" pitchFamily="18" charset="0"/>
              </a:rPr>
              <a:t>EXERCISED </a:t>
            </a:r>
            <a:r>
              <a:rPr lang="en-GB" altLang="en-US" sz="4400" b="1" dirty="0">
                <a:solidFill>
                  <a:schemeClr val="bg1"/>
                </a:solidFill>
                <a:latin typeface="Times New Roman" pitchFamily="18" charset="0"/>
                <a:cs typeface="Times New Roman" pitchFamily="18" charset="0"/>
              </a:rPr>
              <a:t>WITH STRONG TRIALS AND PUT UPON HARD SERVICES”</a:t>
            </a:r>
          </a:p>
          <a:p>
            <a:pPr eaLnBrk="1" hangingPunct="1">
              <a:lnSpc>
                <a:spcPct val="100000"/>
              </a:lnSpc>
              <a:spcBef>
                <a:spcPct val="0"/>
              </a:spcBef>
              <a:buFontTx/>
              <a:buNone/>
            </a:pPr>
            <a:r>
              <a:rPr lang="en-GB" altLang="en-US" sz="1400" b="1" dirty="0">
                <a:solidFill>
                  <a:srgbClr val="FFFF00"/>
                </a:solidFill>
                <a:latin typeface="Times New Roman" pitchFamily="18" charset="0"/>
                <a:cs typeface="Times New Roman" pitchFamily="18" charset="0"/>
              </a:rPr>
              <a:t>Matthew Henry Commentary, p 41</a:t>
            </a:r>
            <a:endParaRPr lang="en-GB" altLang="en-US" sz="3200" dirty="0">
              <a:solidFill>
                <a:schemeClr val="bg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59138" y="1036638"/>
            <a:ext cx="4295775" cy="285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63513" y="376238"/>
            <a:ext cx="114141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eaLnBrk="1" hangingPunct="1">
              <a:lnSpc>
                <a:spcPct val="100000"/>
              </a:lnSpc>
              <a:spcBef>
                <a:spcPct val="0"/>
              </a:spcBef>
              <a:spcAft>
                <a:spcPts val="200"/>
              </a:spcAft>
              <a:buFontTx/>
              <a:buNone/>
            </a:pPr>
            <a:r>
              <a:rPr lang="en-GB" altLang="en-US" sz="3200" b="1">
                <a:solidFill>
                  <a:srgbClr val="FFFF00"/>
                </a:solidFill>
                <a:latin typeface="Times New Roman" pitchFamily="18" charset="0"/>
                <a:cs typeface="Times New Roman" pitchFamily="18" charset="0"/>
              </a:rPr>
              <a:t>III. Abraham was a father who gave pre-eminence to the Lord.</a:t>
            </a:r>
            <a:endParaRPr lang="en-GB" altLang="en-US" sz="32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422275" y="3498850"/>
            <a:ext cx="74422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chemeClr val="bg1"/>
                </a:solidFill>
                <a:latin typeface="Times New Roman" pitchFamily="18" charset="0"/>
                <a:cs typeface="Times New Roman" pitchFamily="18" charset="0"/>
              </a:rPr>
              <a:t>a) </a:t>
            </a:r>
            <a:r>
              <a:rPr lang="en-GB" altLang="en-US" sz="4400" b="1" i="1">
                <a:solidFill>
                  <a:schemeClr val="bg1"/>
                </a:solidFill>
                <a:latin typeface="Times New Roman" pitchFamily="18" charset="0"/>
                <a:cs typeface="Times New Roman" pitchFamily="18" charset="0"/>
              </a:rPr>
              <a:t>The test of Abraham’s faith.</a:t>
            </a:r>
            <a:r>
              <a:rPr lang="en-GB" altLang="en-US" sz="4400" b="1">
                <a:solidFill>
                  <a:schemeClr val="bg1"/>
                </a:solidFill>
                <a:latin typeface="Times New Roman" pitchFamily="18" charset="0"/>
                <a:cs typeface="Times New Roman" pitchFamily="18" charset="0"/>
              </a:rPr>
              <a:t> </a:t>
            </a:r>
            <a:endParaRPr lang="en-GB" altLang="en-US" sz="4400" b="1">
              <a:solidFill>
                <a:schemeClr val="bg1"/>
              </a:solidFill>
            </a:endParaRPr>
          </a:p>
        </p:txBody>
      </p:sp>
      <p:sp>
        <p:nvSpPr>
          <p:cNvPr id="6" name="Rectangle 5"/>
          <p:cNvSpPr>
            <a:spLocks noChangeArrowheads="1"/>
          </p:cNvSpPr>
          <p:nvPr/>
        </p:nvSpPr>
        <p:spPr bwMode="auto">
          <a:xfrm>
            <a:off x="422275" y="4427538"/>
            <a:ext cx="10769600" cy="2062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aseline="30000">
                <a:latin typeface="Times New Roman" pitchFamily="18" charset="0"/>
                <a:cs typeface="Times New Roman" pitchFamily="18" charset="0"/>
              </a:rPr>
              <a:t>2 </a:t>
            </a:r>
            <a:r>
              <a:rPr lang="en-GB" altLang="en-US" sz="3200">
                <a:latin typeface="Times New Roman" pitchFamily="18" charset="0"/>
                <a:cs typeface="Times New Roman" pitchFamily="18" charset="0"/>
              </a:rPr>
              <a:t>Then He said, “Take now your son, your only </a:t>
            </a:r>
            <a:r>
              <a:rPr lang="en-GB" altLang="en-US" sz="3200" i="1">
                <a:latin typeface="Times New Roman" pitchFamily="18" charset="0"/>
                <a:cs typeface="Times New Roman" pitchFamily="18" charset="0"/>
              </a:rPr>
              <a:t>son</a:t>
            </a:r>
            <a:r>
              <a:rPr lang="en-GB" altLang="en-US" sz="3200">
                <a:latin typeface="Times New Roman" pitchFamily="18" charset="0"/>
                <a:cs typeface="Times New Roman" pitchFamily="18" charset="0"/>
              </a:rPr>
              <a:t> Isaac, </a:t>
            </a:r>
            <a:r>
              <a:rPr lang="en-GB" altLang="en-US" sz="3200" b="1">
                <a:solidFill>
                  <a:srgbClr val="FF0000"/>
                </a:solidFill>
                <a:latin typeface="Times New Roman" pitchFamily="18" charset="0"/>
                <a:cs typeface="Times New Roman" pitchFamily="18" charset="0"/>
              </a:rPr>
              <a:t>whom you love</a:t>
            </a:r>
            <a:r>
              <a:rPr lang="en-GB" altLang="en-US" sz="3200">
                <a:latin typeface="Times New Roman" pitchFamily="18" charset="0"/>
                <a:cs typeface="Times New Roman" pitchFamily="18" charset="0"/>
              </a:rPr>
              <a:t>, and go to the land of Moriah, and offer him there as a burnt offering on one of the mountains of which I shall tell you.”</a:t>
            </a:r>
          </a:p>
          <a:p>
            <a:pPr algn="just" eaLnBrk="1" hangingPunct="1">
              <a:lnSpc>
                <a:spcPct val="100000"/>
              </a:lnSpc>
              <a:spcBef>
                <a:spcPct val="0"/>
              </a:spcBef>
              <a:buFontTx/>
              <a:buNone/>
            </a:pPr>
            <a:r>
              <a:rPr lang="en-GB" altLang="en-US" sz="3200" b="1" i="1">
                <a:solidFill>
                  <a:srgbClr val="000000"/>
                </a:solidFill>
                <a:latin typeface="Times New Roman" pitchFamily="18" charset="0"/>
                <a:cs typeface="Times New Roman" pitchFamily="18" charset="0"/>
              </a:rPr>
              <a:t>Genesis 22:2 (NIV)</a:t>
            </a:r>
            <a:endParaRPr lang="en-GB" altLang="en-US" sz="3200" b="1" i="1">
              <a:latin typeface="Times New Roman" pitchFamily="18" charset="0"/>
              <a:cs typeface="Times New Roman" pitchFamily="18" charset="0"/>
            </a:endParaRPr>
          </a:p>
        </p:txBody>
      </p:sp>
      <p:sp>
        <p:nvSpPr>
          <p:cNvPr id="5" name="Rectangle 4"/>
          <p:cNvSpPr>
            <a:spLocks noChangeArrowheads="1"/>
          </p:cNvSpPr>
          <p:nvPr/>
        </p:nvSpPr>
        <p:spPr bwMode="auto">
          <a:xfrm>
            <a:off x="660400" y="1120775"/>
            <a:ext cx="10418763" cy="22463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a:latin typeface="Times New Roman" pitchFamily="18" charset="0"/>
                <a:cs typeface="Times New Roman" pitchFamily="18" charset="0"/>
              </a:rPr>
              <a:t>Now it came to pass </a:t>
            </a:r>
            <a:r>
              <a:rPr lang="en-GB" altLang="en-US" sz="3600" b="1">
                <a:solidFill>
                  <a:srgbClr val="FF0000"/>
                </a:solidFill>
                <a:latin typeface="Times New Roman" pitchFamily="18" charset="0"/>
                <a:cs typeface="Times New Roman" pitchFamily="18" charset="0"/>
              </a:rPr>
              <a:t>after these things </a:t>
            </a:r>
            <a:r>
              <a:rPr lang="en-GB" altLang="en-US" sz="3600">
                <a:latin typeface="Times New Roman" pitchFamily="18" charset="0"/>
                <a:cs typeface="Times New Roman" pitchFamily="18" charset="0"/>
              </a:rPr>
              <a:t>that God tested Abraham, and said to him, “Abraham!” </a:t>
            </a:r>
          </a:p>
          <a:p>
            <a:pPr>
              <a:lnSpc>
                <a:spcPct val="100000"/>
              </a:lnSpc>
              <a:spcBef>
                <a:spcPct val="0"/>
              </a:spcBef>
              <a:buFontTx/>
              <a:buNone/>
            </a:pPr>
            <a:r>
              <a:rPr lang="en-GB" altLang="en-US" sz="3600">
                <a:latin typeface="Times New Roman" pitchFamily="18" charset="0"/>
                <a:cs typeface="Times New Roman" pitchFamily="18" charset="0"/>
              </a:rPr>
              <a:t>And he said, “Here I am.”</a:t>
            </a:r>
            <a:endParaRPr lang="en-GB" altLang="en-US" sz="3600">
              <a:solidFill>
                <a:srgbClr val="000000"/>
              </a:solidFill>
              <a:latin typeface="Times New Roman" pitchFamily="18" charset="0"/>
              <a:cs typeface="Times New Roman" pitchFamily="18" charset="0"/>
            </a:endParaRPr>
          </a:p>
          <a:p>
            <a:pPr algn="just" eaLnBrk="1" hangingPunct="1">
              <a:lnSpc>
                <a:spcPct val="100000"/>
              </a:lnSpc>
              <a:spcBef>
                <a:spcPct val="0"/>
              </a:spcBef>
              <a:buFontTx/>
              <a:buNone/>
            </a:pPr>
            <a:r>
              <a:rPr lang="en-GB" altLang="en-US" sz="3200" b="1" i="1">
                <a:solidFill>
                  <a:srgbClr val="000000"/>
                </a:solidFill>
                <a:latin typeface="Times New Roman" pitchFamily="18" charset="0"/>
                <a:cs typeface="Times New Roman" pitchFamily="18" charset="0"/>
              </a:rPr>
              <a:t>Genesis 22:1 (NKJV)</a:t>
            </a:r>
            <a:endParaRPr lang="en-GB" altLang="en-US" sz="3200" b="1" i="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63513" y="376238"/>
            <a:ext cx="114141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eaLnBrk="1" hangingPunct="1">
              <a:lnSpc>
                <a:spcPct val="100000"/>
              </a:lnSpc>
              <a:spcBef>
                <a:spcPct val="0"/>
              </a:spcBef>
              <a:spcAft>
                <a:spcPts val="200"/>
              </a:spcAft>
              <a:buFontTx/>
              <a:buNone/>
            </a:pPr>
            <a:r>
              <a:rPr lang="en-GB" altLang="en-US" sz="3200" b="1">
                <a:solidFill>
                  <a:srgbClr val="FFFF00"/>
                </a:solidFill>
                <a:latin typeface="Times New Roman" pitchFamily="18" charset="0"/>
                <a:cs typeface="Times New Roman" pitchFamily="18" charset="0"/>
              </a:rPr>
              <a:t>III. Abraham was a father who gave pre-eminence to the Lord.</a:t>
            </a:r>
            <a:endParaRPr lang="en-GB" altLang="en-US" sz="320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388938" y="3003550"/>
            <a:ext cx="11414125" cy="280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b="1" baseline="30000">
                <a:latin typeface="Times New Roman" pitchFamily="18" charset="0"/>
                <a:cs typeface="Times New Roman" pitchFamily="18" charset="0"/>
              </a:rPr>
              <a:t>5 </a:t>
            </a:r>
            <a:r>
              <a:rPr lang="en-GB" altLang="en-US" sz="4400">
                <a:latin typeface="Times New Roman" pitchFamily="18" charset="0"/>
                <a:cs typeface="Times New Roman" pitchFamily="18" charset="0"/>
              </a:rPr>
              <a:t>He said to his servants, “Stay here with the donkey while I and the boy go over there. We will worship and then </a:t>
            </a:r>
            <a:r>
              <a:rPr lang="en-GB" altLang="en-US" sz="4400" b="1">
                <a:solidFill>
                  <a:srgbClr val="FF0000"/>
                </a:solidFill>
                <a:latin typeface="Times New Roman" pitchFamily="18" charset="0"/>
                <a:cs typeface="Times New Roman" pitchFamily="18" charset="0"/>
              </a:rPr>
              <a:t>we will come back </a:t>
            </a:r>
            <a:r>
              <a:rPr lang="en-GB" altLang="en-US" sz="4400">
                <a:latin typeface="Times New Roman" pitchFamily="18" charset="0"/>
                <a:cs typeface="Times New Roman" pitchFamily="18" charset="0"/>
              </a:rPr>
              <a:t>to you.”</a:t>
            </a:r>
          </a:p>
          <a:p>
            <a:pPr algn="just" eaLnBrk="1" hangingPunct="1">
              <a:lnSpc>
                <a:spcPct val="100000"/>
              </a:lnSpc>
              <a:spcBef>
                <a:spcPct val="0"/>
              </a:spcBef>
              <a:buFontTx/>
              <a:buNone/>
            </a:pPr>
            <a:r>
              <a:rPr lang="en-GB" altLang="en-US" sz="4400" b="1" i="1">
                <a:solidFill>
                  <a:srgbClr val="000000"/>
                </a:solidFill>
                <a:latin typeface="Times New Roman" pitchFamily="18" charset="0"/>
                <a:cs typeface="Times New Roman" pitchFamily="18" charset="0"/>
              </a:rPr>
              <a:t>Genesis 22:5 (NIV)</a:t>
            </a:r>
            <a:endParaRPr lang="en-GB" altLang="en-US" sz="4400" b="1" i="1">
              <a:latin typeface="Times New Roman" pitchFamily="18" charset="0"/>
              <a:cs typeface="Times New Roman" pitchFamily="18" charset="0"/>
            </a:endParaRPr>
          </a:p>
        </p:txBody>
      </p:sp>
      <p:sp>
        <p:nvSpPr>
          <p:cNvPr id="4" name="Rectangle 3"/>
          <p:cNvSpPr>
            <a:spLocks noChangeArrowheads="1"/>
          </p:cNvSpPr>
          <p:nvPr/>
        </p:nvSpPr>
        <p:spPr bwMode="auto">
          <a:xfrm>
            <a:off x="554038" y="1243013"/>
            <a:ext cx="891698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chemeClr val="bg1"/>
                </a:solidFill>
                <a:latin typeface="Times New Roman" pitchFamily="18" charset="0"/>
                <a:cs typeface="Times New Roman" pitchFamily="18" charset="0"/>
              </a:rPr>
              <a:t>b) </a:t>
            </a:r>
            <a:r>
              <a:rPr lang="en-GB" altLang="en-US" sz="4400" b="1" i="1">
                <a:solidFill>
                  <a:schemeClr val="bg1"/>
                </a:solidFill>
                <a:latin typeface="Times New Roman" pitchFamily="18" charset="0"/>
                <a:cs typeface="Times New Roman" pitchFamily="18" charset="0"/>
              </a:rPr>
              <a:t>The results: God first, son second.</a:t>
            </a:r>
            <a:r>
              <a:rPr lang="en-GB" altLang="en-US" sz="4400" b="1">
                <a:solidFill>
                  <a:schemeClr val="bg1"/>
                </a:solidFill>
                <a:latin typeface="Times New Roman" pitchFamily="18" charset="0"/>
                <a:cs typeface="Times New Roman" pitchFamily="18" charset="0"/>
              </a:rPr>
              <a:t> </a:t>
            </a:r>
            <a:endParaRPr lang="en-GB" altLang="en-US" sz="44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09575" y="2921000"/>
            <a:ext cx="11412538"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eaLnBrk="1" hangingPunct="1">
              <a:lnSpc>
                <a:spcPct val="100000"/>
              </a:lnSpc>
              <a:spcBef>
                <a:spcPct val="0"/>
              </a:spcBef>
              <a:spcAft>
                <a:spcPts val="200"/>
              </a:spcAft>
              <a:buFontTx/>
              <a:buNone/>
            </a:pPr>
            <a:r>
              <a:rPr lang="en-GB" altLang="en-US" sz="4000" b="1">
                <a:solidFill>
                  <a:srgbClr val="FFFF00"/>
                </a:solidFill>
                <a:latin typeface="Times New Roman" pitchFamily="18" charset="0"/>
                <a:cs typeface="Times New Roman" pitchFamily="18" charset="0"/>
              </a:rPr>
              <a:t>III. Abraham was a father who gave pre-eminence to the Lord.</a:t>
            </a:r>
            <a:endParaRPr lang="en-GB" altLang="en-US" sz="40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717550" y="1155700"/>
            <a:ext cx="93233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eaLnBrk="1" hangingPunct="1">
              <a:lnSpc>
                <a:spcPct val="100000"/>
              </a:lnSpc>
              <a:spcBef>
                <a:spcPct val="0"/>
              </a:spcBef>
              <a:spcAft>
                <a:spcPts val="200"/>
              </a:spcAft>
              <a:buFontTx/>
              <a:buNone/>
            </a:pPr>
            <a:r>
              <a:rPr lang="en-GB" altLang="en-US" sz="4000" b="1">
                <a:solidFill>
                  <a:srgbClr val="FFFF00"/>
                </a:solidFill>
                <a:latin typeface="Times New Roman" pitchFamily="18" charset="0"/>
                <a:cs typeface="Times New Roman" pitchFamily="18" charset="0"/>
              </a:rPr>
              <a:t>I. Abraham was a meek and humble man.</a:t>
            </a:r>
            <a:endParaRPr lang="en-GB" altLang="en-US" sz="400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4071938" y="206375"/>
            <a:ext cx="31765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9pPr>
          </a:lstStyle>
          <a:p>
            <a:pPr algn="ctr" eaLnBrk="1" hangingPunct="1">
              <a:lnSpc>
                <a:spcPct val="100000"/>
              </a:lnSpc>
              <a:spcBef>
                <a:spcPct val="0"/>
              </a:spcBef>
              <a:spcAft>
                <a:spcPts val="300"/>
              </a:spcAft>
              <a:buFontTx/>
              <a:buNone/>
            </a:pPr>
            <a:r>
              <a:rPr lang="en-GB" altLang="en-US" sz="3600" b="1">
                <a:solidFill>
                  <a:schemeClr val="bg1"/>
                </a:solidFill>
                <a:latin typeface="Times New Roman" pitchFamily="18" charset="0"/>
                <a:cs typeface="Times New Roman" pitchFamily="18" charset="0"/>
              </a:rPr>
              <a:t>A father’s faith</a:t>
            </a:r>
            <a:endParaRPr lang="en-GB" altLang="en-US" sz="3600">
              <a:solidFill>
                <a:schemeClr val="bg1"/>
              </a:solidFill>
              <a:latin typeface="Times New Roman" pitchFamily="18" charset="0"/>
              <a:cs typeface="Times New Roman" pitchFamily="18" charset="0"/>
            </a:endParaRPr>
          </a:p>
        </p:txBody>
      </p:sp>
      <p:sp>
        <p:nvSpPr>
          <p:cNvPr id="8" name="Rectangle 7"/>
          <p:cNvSpPr>
            <a:spLocks noChangeArrowheads="1"/>
          </p:cNvSpPr>
          <p:nvPr/>
        </p:nvSpPr>
        <p:spPr bwMode="auto">
          <a:xfrm>
            <a:off x="717550" y="1965325"/>
            <a:ext cx="72802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II. Abraham was a loving father.</a:t>
            </a:r>
            <a:endParaRPr lang="en-GB" altLang="en-US" sz="4000">
              <a:solidFill>
                <a:srgbClr val="FFFF00"/>
              </a:solidFill>
              <a:latin typeface="Times New Roman" pitchFamily="18" charset="0"/>
              <a:cs typeface="Times New Roman" pitchFamily="18" charset="0"/>
            </a:endParaRPr>
          </a:p>
        </p:txBody>
      </p:sp>
      <p:pic>
        <p:nvPicPr>
          <p:cNvPr id="1030" name="Picture 6" descr="http://www.exodusonline.org.uk/processed/images/upload/400-400-400-225-0--88-1483-ABRAHAM_THE%20FRIENDOF%20GO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9800" y="4244975"/>
            <a:ext cx="4518025"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anim calcmode="lin" valueType="num">
                                      <p:cBhvr>
                                        <p:cTn id="27" dur="1000" fill="hold"/>
                                        <p:tgtEl>
                                          <p:spTgt spid="2"/>
                                        </p:tgtEl>
                                        <p:attrNameLst>
                                          <p:attrName>ppt_x</p:attrName>
                                        </p:attrNameLst>
                                      </p:cBhvr>
                                      <p:tavLst>
                                        <p:tav tm="0">
                                          <p:val>
                                            <p:strVal val="#ppt_x"/>
                                          </p:val>
                                        </p:tav>
                                        <p:tav tm="100000">
                                          <p:val>
                                            <p:strVal val="#ppt_x"/>
                                          </p:val>
                                        </p:tav>
                                      </p:tavLst>
                                    </p:anim>
                                    <p:anim calcmode="lin" valueType="num">
                                      <p:cBhvr>
                                        <p:cTn id="2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4" fill="hold" nodeType="clickEffect">
                                  <p:stCondLst>
                                    <p:cond delay="0"/>
                                  </p:stCondLst>
                                  <p:childTnLst>
                                    <p:set>
                                      <p:cBhvr>
                                        <p:cTn id="32" dur="1" fill="hold">
                                          <p:stCondLst>
                                            <p:cond delay="0"/>
                                          </p:stCondLst>
                                        </p:cTn>
                                        <p:tgtEl>
                                          <p:spTgt spid="1030"/>
                                        </p:tgtEl>
                                        <p:attrNameLst>
                                          <p:attrName>style.visibility</p:attrName>
                                        </p:attrNameLst>
                                      </p:cBhvr>
                                      <p:to>
                                        <p:strVal val="visible"/>
                                      </p:to>
                                    </p:set>
                                    <p:animEffect transition="in" filter="wipe(down)">
                                      <p:cBhvr>
                                        <p:cTn id="33" dur="500"/>
                                        <p:tgtEl>
                                          <p:spTgt spid="10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1703</TotalTime>
  <Words>204</Words>
  <Application>Microsoft Office PowerPoint</Application>
  <PresentationFormat>Custom</PresentationFormat>
  <Paragraphs>53</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Calibri</vt:lpstr>
      <vt:lpstr>Arial</vt:lpstr>
      <vt:lpstr>Calibri Light</vt:lpstr>
      <vt:lpstr>Times New Roman</vt:lpstr>
      <vt:lpstr>Francis</vt:lpstr>
      <vt:lpstr>Cooper Black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29</cp:revision>
  <dcterms:created xsi:type="dcterms:W3CDTF">2016-06-16T20:55:13Z</dcterms:created>
  <dcterms:modified xsi:type="dcterms:W3CDTF">2017-06-20T11:23:20Z</dcterms:modified>
</cp:coreProperties>
</file>