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 id="260" r:id="rId6"/>
    <p:sldId id="261" r:id="rId7"/>
    <p:sldId id="277" r:id="rId8"/>
    <p:sldId id="262" r:id="rId9"/>
    <p:sldId id="263" r:id="rId10"/>
    <p:sldId id="275" r:id="rId11"/>
    <p:sldId id="276" r:id="rId12"/>
    <p:sldId id="278" r:id="rId13"/>
    <p:sldId id="279"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3ECAAC0F-35F3-4951-A445-88BEDF536402}"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7BEEED06-2128-4A61-80D2-0186FD28BDA6}" type="slidenum">
              <a:rPr lang="en-GB" altLang="en-US"/>
              <a:pPr/>
              <a:t>‹#›</a:t>
            </a:fld>
            <a:endParaRPr lang="en-GB" altLang="en-US"/>
          </a:p>
        </p:txBody>
      </p:sp>
    </p:spTree>
    <p:extLst>
      <p:ext uri="{BB962C8B-B14F-4D97-AF65-F5344CB8AC3E}">
        <p14:creationId xmlns:p14="http://schemas.microsoft.com/office/powerpoint/2010/main" val="1565731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707DC1B-170F-4E6D-A514-5FFCDFC983D5}"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6E4E7B4A-AF98-4AD9-A1E6-213E5443F965}" type="slidenum">
              <a:rPr lang="en-GB" altLang="en-US"/>
              <a:pPr/>
              <a:t>‹#›</a:t>
            </a:fld>
            <a:endParaRPr lang="en-GB" altLang="en-US"/>
          </a:p>
        </p:txBody>
      </p:sp>
    </p:spTree>
    <p:extLst>
      <p:ext uri="{BB962C8B-B14F-4D97-AF65-F5344CB8AC3E}">
        <p14:creationId xmlns:p14="http://schemas.microsoft.com/office/powerpoint/2010/main" val="1129319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39E1511-B4C3-46A3-AB49-6C220FF00FC4}"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C92E2962-6867-4557-97F5-83D06A7CF2C4}" type="slidenum">
              <a:rPr lang="en-GB" altLang="en-US"/>
              <a:pPr/>
              <a:t>‹#›</a:t>
            </a:fld>
            <a:endParaRPr lang="en-GB" altLang="en-US"/>
          </a:p>
        </p:txBody>
      </p:sp>
    </p:spTree>
    <p:extLst>
      <p:ext uri="{BB962C8B-B14F-4D97-AF65-F5344CB8AC3E}">
        <p14:creationId xmlns:p14="http://schemas.microsoft.com/office/powerpoint/2010/main" val="56579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9F3A3DD-AFE4-479B-846E-26356FB762EE}"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1E59D92F-90B5-41E4-BD26-DED5C9929C45}" type="slidenum">
              <a:rPr lang="en-GB" altLang="en-US"/>
              <a:pPr/>
              <a:t>‹#›</a:t>
            </a:fld>
            <a:endParaRPr lang="en-GB" altLang="en-US"/>
          </a:p>
        </p:txBody>
      </p:sp>
    </p:spTree>
    <p:extLst>
      <p:ext uri="{BB962C8B-B14F-4D97-AF65-F5344CB8AC3E}">
        <p14:creationId xmlns:p14="http://schemas.microsoft.com/office/powerpoint/2010/main" val="3446981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1A96BFE-47FF-4B79-AFBC-F78B18FB5611}" type="datetimeFigureOut">
              <a:rPr lang="en-GB"/>
              <a:pPr>
                <a:defRPr/>
              </a:pPr>
              <a:t>14/06/2017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1D607378-E15A-4AF6-B47B-5EF8CF0C2325}" type="slidenum">
              <a:rPr lang="en-GB" altLang="en-US"/>
              <a:pPr/>
              <a:t>‹#›</a:t>
            </a:fld>
            <a:endParaRPr lang="en-GB" altLang="en-US"/>
          </a:p>
        </p:txBody>
      </p:sp>
    </p:spTree>
    <p:extLst>
      <p:ext uri="{BB962C8B-B14F-4D97-AF65-F5344CB8AC3E}">
        <p14:creationId xmlns:p14="http://schemas.microsoft.com/office/powerpoint/2010/main" val="450475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2771A49-89F5-4FA9-AC6B-B460A7C07D13}" type="datetimeFigureOut">
              <a:rPr lang="en-GB"/>
              <a:pPr>
                <a:defRPr/>
              </a:pPr>
              <a:t>14/06/2017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AC7104E6-CD68-4DDA-AC5B-127ADB12A5FD}" type="slidenum">
              <a:rPr lang="en-GB" altLang="en-US"/>
              <a:pPr/>
              <a:t>‹#›</a:t>
            </a:fld>
            <a:endParaRPr lang="en-GB" altLang="en-US"/>
          </a:p>
        </p:txBody>
      </p:sp>
    </p:spTree>
    <p:extLst>
      <p:ext uri="{BB962C8B-B14F-4D97-AF65-F5344CB8AC3E}">
        <p14:creationId xmlns:p14="http://schemas.microsoft.com/office/powerpoint/2010/main" val="2823145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506483BC-112E-4164-A36B-7F3520E9D8C7}" type="datetimeFigureOut">
              <a:rPr lang="en-GB"/>
              <a:pPr>
                <a:defRPr/>
              </a:pPr>
              <a:t>14/06/2017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3F82D63E-7669-46D6-A5F6-E8AE51F0449B}" type="slidenum">
              <a:rPr lang="en-GB" altLang="en-US"/>
              <a:pPr/>
              <a:t>‹#›</a:t>
            </a:fld>
            <a:endParaRPr lang="en-GB" altLang="en-US"/>
          </a:p>
        </p:txBody>
      </p:sp>
    </p:spTree>
    <p:extLst>
      <p:ext uri="{BB962C8B-B14F-4D97-AF65-F5344CB8AC3E}">
        <p14:creationId xmlns:p14="http://schemas.microsoft.com/office/powerpoint/2010/main" val="799693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7E2AE84C-D005-4F27-B873-A628EC9076D8}" type="datetimeFigureOut">
              <a:rPr lang="en-GB"/>
              <a:pPr>
                <a:defRPr/>
              </a:pPr>
              <a:t>14/06/2017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BB3C3256-6525-4FA5-9358-69379835ADFC}" type="slidenum">
              <a:rPr lang="en-GB" altLang="en-US"/>
              <a:pPr/>
              <a:t>‹#›</a:t>
            </a:fld>
            <a:endParaRPr lang="en-GB" altLang="en-US"/>
          </a:p>
        </p:txBody>
      </p:sp>
    </p:spTree>
    <p:extLst>
      <p:ext uri="{BB962C8B-B14F-4D97-AF65-F5344CB8AC3E}">
        <p14:creationId xmlns:p14="http://schemas.microsoft.com/office/powerpoint/2010/main" val="119890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687D537-6FCE-4866-8FF3-F5C78976BD4D}" type="datetimeFigureOut">
              <a:rPr lang="en-GB"/>
              <a:pPr>
                <a:defRPr/>
              </a:pPr>
              <a:t>14/06/2017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86C4E03C-30F6-42C9-8434-5E992BC4C158}" type="slidenum">
              <a:rPr lang="en-GB" altLang="en-US"/>
              <a:pPr/>
              <a:t>‹#›</a:t>
            </a:fld>
            <a:endParaRPr lang="en-GB" altLang="en-US"/>
          </a:p>
        </p:txBody>
      </p:sp>
    </p:spTree>
    <p:extLst>
      <p:ext uri="{BB962C8B-B14F-4D97-AF65-F5344CB8AC3E}">
        <p14:creationId xmlns:p14="http://schemas.microsoft.com/office/powerpoint/2010/main" val="286940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9629F44-71D1-4DD4-B727-249E19882323}" type="datetimeFigureOut">
              <a:rPr lang="en-GB"/>
              <a:pPr>
                <a:defRPr/>
              </a:pPr>
              <a:t>14/06/2017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C096C9C1-B376-4619-BB64-F331E2B2E07E}" type="slidenum">
              <a:rPr lang="en-GB" altLang="en-US"/>
              <a:pPr/>
              <a:t>‹#›</a:t>
            </a:fld>
            <a:endParaRPr lang="en-GB" altLang="en-US"/>
          </a:p>
        </p:txBody>
      </p:sp>
    </p:spTree>
    <p:extLst>
      <p:ext uri="{BB962C8B-B14F-4D97-AF65-F5344CB8AC3E}">
        <p14:creationId xmlns:p14="http://schemas.microsoft.com/office/powerpoint/2010/main" val="2090143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9D6624C-0FB6-4621-A853-0FCF1EC0D14C}" type="datetimeFigureOut">
              <a:rPr lang="en-GB"/>
              <a:pPr>
                <a:defRPr/>
              </a:pPr>
              <a:t>14/06/2017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35AC029F-CD16-4E63-8733-AB2F1222984B}" type="slidenum">
              <a:rPr lang="en-GB" altLang="en-US"/>
              <a:pPr/>
              <a:t>‹#›</a:t>
            </a:fld>
            <a:endParaRPr lang="en-GB" altLang="en-US"/>
          </a:p>
        </p:txBody>
      </p:sp>
    </p:spTree>
    <p:extLst>
      <p:ext uri="{BB962C8B-B14F-4D97-AF65-F5344CB8AC3E}">
        <p14:creationId xmlns:p14="http://schemas.microsoft.com/office/powerpoint/2010/main" val="2009707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5EE2903A-B714-4579-B479-F232B7D5DC0E}" type="datetimeFigureOut">
              <a:rPr lang="en-GB"/>
              <a:pPr>
                <a:defRPr/>
              </a:pPr>
              <a:t>14/06/2017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97522EA-2726-4F99-95CD-3CB2FA33EC1C}"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3600" y="1627188"/>
            <a:ext cx="9877425" cy="3392487"/>
          </a:xfrm>
          <a:prstGeom prst="rect">
            <a:avLst/>
          </a:prstGeom>
        </p:spPr>
        <p:txBody>
          <a:bodyPr>
            <a:spAutoFit/>
          </a:bodyPr>
          <a:lstStyle/>
          <a:p>
            <a:pPr algn="just" eaLnBrk="1" fontAlgn="auto" hangingPunct="1">
              <a:spcBef>
                <a:spcPts val="0"/>
              </a:spcBef>
              <a:spcAft>
                <a:spcPts val="300"/>
              </a:spcAft>
              <a:tabLst>
                <a:tab pos="533400" algn="l"/>
              </a:tabLst>
              <a:defRPr/>
            </a:pP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“The word of the Lord came </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to </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Ezekiel the priest, the son of </a:t>
            </a:r>
            <a:r>
              <a:rPr lang="en-US" sz="4400" kern="50" spc="50" dirty="0" err="1">
                <a:latin typeface="Times New Roman" panose="02020603050405020304" pitchFamily="18" charset="0"/>
                <a:ea typeface="Times New Roman" panose="02020603050405020304" pitchFamily="18" charset="0"/>
                <a:cs typeface="Times New Roman" panose="02020603050405020304" pitchFamily="18" charset="0"/>
              </a:rPr>
              <a:t>Buzi</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 </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by </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the </a:t>
            </a:r>
            <a:r>
              <a:rPr lang="en-US" sz="4400" kern="50" spc="50" dirty="0" err="1">
                <a:latin typeface="Times New Roman" panose="02020603050405020304" pitchFamily="18" charset="0"/>
                <a:ea typeface="Times New Roman" panose="02020603050405020304" pitchFamily="18" charset="0"/>
                <a:cs typeface="Times New Roman" panose="02020603050405020304" pitchFamily="18" charset="0"/>
              </a:rPr>
              <a:t>Kebar</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 River in the land of the Babylonians. There the </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hand of the Lord was </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on </a:t>
            </a:r>
            <a:r>
              <a:rPr lang="en-US" sz="4400" kern="50" spc="50" dirty="0">
                <a:latin typeface="Times New Roman" panose="02020603050405020304" pitchFamily="18" charset="0"/>
                <a:ea typeface="Times New Roman" panose="02020603050405020304" pitchFamily="18" charset="0"/>
                <a:cs typeface="Times New Roman" panose="02020603050405020304" pitchFamily="18" charset="0"/>
              </a:rPr>
              <a:t>him” </a:t>
            </a:r>
          </a:p>
          <a:p>
            <a:pPr algn="just" eaLnBrk="1" fontAlgn="auto" hangingPunct="1">
              <a:spcBef>
                <a:spcPts val="0"/>
              </a:spcBef>
              <a:spcAft>
                <a:spcPts val="300"/>
              </a:spcAft>
              <a:tabLst>
                <a:tab pos="533400" algn="l"/>
              </a:tabLst>
              <a:defRPr/>
            </a:pPr>
            <a:r>
              <a:rPr lang="en-US" sz="3600" b="1" kern="50" spc="50" dirty="0">
                <a:latin typeface="Times New Roman" panose="02020603050405020304" pitchFamily="18" charset="0"/>
                <a:ea typeface="Times New Roman" panose="02020603050405020304" pitchFamily="18" charset="0"/>
                <a:cs typeface="Times New Roman" panose="02020603050405020304" pitchFamily="18" charset="0"/>
              </a:rPr>
              <a:t>Ezekiel 1:3 </a:t>
            </a:r>
            <a:r>
              <a:rPr lang="en-US" sz="3600" b="1" i="1" kern="50" spc="50" dirty="0">
                <a:latin typeface="Times New Roman" panose="02020603050405020304" pitchFamily="18" charset="0"/>
                <a:ea typeface="Times New Roman" panose="02020603050405020304" pitchFamily="18" charset="0"/>
                <a:cs typeface="Times New Roman" panose="02020603050405020304" pitchFamily="18" charset="0"/>
              </a:rPr>
              <a:t>NIV</a:t>
            </a:r>
            <a:endParaRPr lang="en-GB" sz="3600" dirty="0">
              <a:ea typeface="Times New Roman" panose="02020603050405020304" pitchFamily="18" charset="0"/>
              <a:cs typeface="Times New Roman" panose="02020603050405020304" pitchFamily="18" charset="0"/>
            </a:endParaRPr>
          </a:p>
        </p:txBody>
      </p:sp>
      <p:sp>
        <p:nvSpPr>
          <p:cNvPr id="3" name="Rectangle 2"/>
          <p:cNvSpPr/>
          <p:nvPr/>
        </p:nvSpPr>
        <p:spPr>
          <a:xfrm>
            <a:off x="2763838" y="303213"/>
            <a:ext cx="6076950" cy="923925"/>
          </a:xfrm>
          <a:prstGeom prst="rect">
            <a:avLst/>
          </a:prstGeom>
        </p:spPr>
        <p:txBody>
          <a:bodyPr wrap="none">
            <a:spAutoFit/>
          </a:bodyPr>
          <a:lstStyle/>
          <a:p>
            <a:pPr eaLnBrk="1" fontAlgn="auto" hangingPunct="1">
              <a:spcBef>
                <a:spcPts val="0"/>
              </a:spcBef>
              <a:spcAft>
                <a:spcPts val="300"/>
              </a:spcAft>
              <a:tabLst>
                <a:tab pos="533400" algn="l"/>
              </a:tabLst>
              <a:defRPr/>
            </a:pPr>
            <a:r>
              <a:rPr lang="en-US" sz="4000" kern="50" spc="5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5400" b="1" kern="50" spc="5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The Call of Ezekiel</a:t>
            </a:r>
            <a:endParaRPr lang="en-GB" sz="5400" b="1" dirty="0">
              <a:solidFill>
                <a:srgbClr val="FF0000"/>
              </a:solidFill>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368300" y="417513"/>
            <a:ext cx="11152188" cy="6111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US" sz="3200" b="1" dirty="0" smtClean="0"/>
              <a:t>Ezekiel 18:20-23</a:t>
            </a:r>
            <a:endParaRPr lang="en-GB" sz="3200" dirty="0" smtClean="0"/>
          </a:p>
          <a:p>
            <a:pPr>
              <a:buFont typeface="Arial" panose="020B0604020202020204" pitchFamily="34" charset="0"/>
              <a:buNone/>
              <a:defRPr/>
            </a:pPr>
            <a:r>
              <a:rPr lang="en-GB" sz="3200" dirty="0" smtClean="0"/>
              <a:t>The one who sins is the one who will die. The child will not share the guilt of the parent, nor will the parent share the guilt of the child. The righteousness of the righteous will be credited to them, and the wickedness of the wicked will be charged against them.</a:t>
            </a:r>
          </a:p>
          <a:p>
            <a:pPr>
              <a:buFont typeface="Arial" panose="020B0604020202020204" pitchFamily="34" charset="0"/>
              <a:buNone/>
              <a:defRPr/>
            </a:pPr>
            <a:r>
              <a:rPr lang="en-GB" sz="3200" b="1" baseline="30000" dirty="0" smtClean="0"/>
              <a:t>21 </a:t>
            </a:r>
            <a:r>
              <a:rPr lang="en-GB" sz="3200" dirty="0" smtClean="0"/>
              <a:t>“But if a wicked person turns away from all the sins they have committed and keeps all my decrees and does what is just and right, that person will surely live; they will not die. </a:t>
            </a:r>
            <a:r>
              <a:rPr lang="en-GB" sz="3200" b="1" baseline="30000" dirty="0" smtClean="0"/>
              <a:t>22 </a:t>
            </a:r>
            <a:r>
              <a:rPr lang="en-GB" sz="3200" dirty="0" smtClean="0"/>
              <a:t>None of the offenses they have committed will be remembered against them. Because of the righteous things they have done, they will live. </a:t>
            </a:r>
            <a:r>
              <a:rPr lang="en-GB" sz="3200" b="1" baseline="30000" dirty="0" smtClean="0"/>
              <a:t>23 </a:t>
            </a:r>
            <a:r>
              <a:rPr lang="en-GB" sz="3200" dirty="0" smtClean="0"/>
              <a:t>Do I take any pleasure in the death of the wicked? declares the Sovereign </a:t>
            </a:r>
            <a:r>
              <a:rPr lang="en-GB" sz="3200" cap="small" dirty="0" smtClean="0"/>
              <a:t>Lord</a:t>
            </a:r>
            <a:r>
              <a:rPr lang="en-GB" sz="3200" dirty="0" smtClean="0"/>
              <a:t>. </a:t>
            </a:r>
            <a:r>
              <a:rPr lang="en-GB" sz="3200" dirty="0" smtClean="0"/>
              <a:t>Rather, am I not pleased when they turn from their ways and live</a:t>
            </a:r>
            <a:r>
              <a:rPr lang="en-GB" sz="3200" dirty="0" smtClean="0"/>
              <a:t>?...</a:t>
            </a:r>
            <a:r>
              <a:rPr lang="en-GB" sz="3200" b="1" baseline="30000" dirty="0" smtClean="0"/>
              <a:t> </a:t>
            </a:r>
            <a:endParaRPr lang="en-GB" altLang="en-US" sz="2400" b="1" i="1" dirty="0" smtClean="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96888" y="1087438"/>
            <a:ext cx="11152187" cy="46529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US" sz="3200" b="1" i="1" dirty="0" smtClean="0">
                <a:latin typeface="Times New Roman" panose="02020603050405020304" pitchFamily="18" charset="0"/>
                <a:cs typeface="Times New Roman" panose="02020603050405020304" pitchFamily="18" charset="0"/>
              </a:rPr>
              <a:t>Ezekiel 18:31-32 (NIV)</a:t>
            </a:r>
            <a:endParaRPr lang="en-GB" sz="3200" i="1" dirty="0" smtClean="0">
              <a:latin typeface="Times New Roman" panose="02020603050405020304" pitchFamily="18" charset="0"/>
              <a:cs typeface="Times New Roman" panose="02020603050405020304" pitchFamily="18" charset="0"/>
            </a:endParaRPr>
          </a:p>
          <a:p>
            <a:pPr algn="just">
              <a:buFont typeface="Arial" panose="020B0604020202020204" pitchFamily="34" charset="0"/>
              <a:buNone/>
              <a:defRPr/>
            </a:pPr>
            <a:r>
              <a:rPr lang="en-US" sz="4800" b="1" baseline="30000" dirty="0" smtClean="0">
                <a:latin typeface="Times New Roman" panose="02020603050405020304" pitchFamily="18" charset="0"/>
                <a:cs typeface="Times New Roman" panose="02020603050405020304" pitchFamily="18" charset="0"/>
              </a:rPr>
              <a:t>31 </a:t>
            </a:r>
            <a:r>
              <a:rPr lang="en-US" sz="4800" dirty="0" smtClean="0">
                <a:latin typeface="Times New Roman" panose="02020603050405020304" pitchFamily="18" charset="0"/>
                <a:cs typeface="Times New Roman" panose="02020603050405020304" pitchFamily="18" charset="0"/>
              </a:rPr>
              <a:t>Rid yourselves of all the offenses you have committed, and get a new heart and a new spirit. Why will you die, people of Israel? </a:t>
            </a:r>
            <a:r>
              <a:rPr lang="en-US" sz="4800" b="1" baseline="30000" dirty="0" smtClean="0">
                <a:latin typeface="Times New Roman" panose="02020603050405020304" pitchFamily="18" charset="0"/>
                <a:cs typeface="Times New Roman" panose="02020603050405020304" pitchFamily="18" charset="0"/>
              </a:rPr>
              <a:t>32 </a:t>
            </a:r>
            <a:r>
              <a:rPr lang="en-US" sz="4800" dirty="0" smtClean="0">
                <a:latin typeface="Times New Roman" panose="02020603050405020304" pitchFamily="18" charset="0"/>
                <a:cs typeface="Times New Roman" panose="02020603050405020304" pitchFamily="18" charset="0"/>
              </a:rPr>
              <a:t>For I take no pleasure in the death of anyone, declares the Sovereign </a:t>
            </a:r>
            <a:r>
              <a:rPr lang="en-US" sz="4800" cap="small" dirty="0" smtClean="0">
                <a:latin typeface="Times New Roman" panose="02020603050405020304" pitchFamily="18" charset="0"/>
                <a:cs typeface="Times New Roman" panose="02020603050405020304" pitchFamily="18" charset="0"/>
              </a:rPr>
              <a:t>Lord</a:t>
            </a:r>
            <a:r>
              <a:rPr lang="en-US" sz="4800" dirty="0" smtClean="0">
                <a:latin typeface="Times New Roman" panose="02020603050405020304" pitchFamily="18" charset="0"/>
                <a:cs typeface="Times New Roman" panose="02020603050405020304" pitchFamily="18" charset="0"/>
              </a:rPr>
              <a:t>. </a:t>
            </a:r>
            <a:r>
              <a:rPr lang="en-US" sz="4800" b="1" dirty="0" smtClean="0">
                <a:solidFill>
                  <a:srgbClr val="FF0000"/>
                </a:solidFill>
                <a:latin typeface="Times New Roman" panose="02020603050405020304" pitchFamily="18" charset="0"/>
                <a:cs typeface="Times New Roman" panose="02020603050405020304" pitchFamily="18" charset="0"/>
              </a:rPr>
              <a:t>Repent and live!</a:t>
            </a:r>
            <a:endParaRPr lang="en-GB" sz="4800" b="1" dirty="0" smtClean="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p:nvPr/>
        </p:nvSpPr>
        <p:spPr>
          <a:xfrm>
            <a:off x="733425" y="471488"/>
            <a:ext cx="10612438" cy="3170237"/>
          </a:xfrm>
          <a:prstGeom prst="rect">
            <a:avLst/>
          </a:prstGeom>
        </p:spPr>
        <p:txBody>
          <a:bodyPr>
            <a:spAutoFit/>
          </a:bodyPr>
          <a:lstStyle/>
          <a:p>
            <a:pPr algn="just">
              <a:spcAft>
                <a:spcPts val="0"/>
              </a:spcAft>
              <a:defRPr/>
            </a:pPr>
            <a:r>
              <a:rPr lang="en-US" sz="4000" kern="50" spc="5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We, like Ezekiel, should “eat the book.” By so doing we will give God a better opportunity to speak to us, and we will have a message for the people of our day. We are not called to be a success; </a:t>
            </a:r>
            <a:r>
              <a:rPr lang="en-US" sz="4000" b="1" kern="50" spc="50"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we are called to be faithful.</a:t>
            </a:r>
            <a:endParaRPr lang="en-GB" sz="4000" b="1" dirty="0">
              <a:solidFill>
                <a:schemeClr val="bg1"/>
              </a:solidFill>
              <a:ea typeface="Times New Roman" panose="02020603050405020304" pitchFamily="18" charset="0"/>
              <a:cs typeface="Times New Roman" panose="02020603050405020304" pitchFamily="18" charset="0"/>
            </a:endParaRPr>
          </a:p>
        </p:txBody>
      </p:sp>
      <p:sp>
        <p:nvSpPr>
          <p:cNvPr id="4" name="Rectangle 3"/>
          <p:cNvSpPr>
            <a:spLocks noChangeArrowheads="1"/>
          </p:cNvSpPr>
          <p:nvPr/>
        </p:nvSpPr>
        <p:spPr bwMode="auto">
          <a:xfrm>
            <a:off x="869950" y="3937000"/>
            <a:ext cx="8650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I. God equipped Ezekiel with courage.</a:t>
            </a:r>
            <a:r>
              <a:rPr lang="en-US" altLang="en-US" sz="4000">
                <a:solidFill>
                  <a:srgbClr val="FFFF00"/>
                </a:solidFill>
                <a:latin typeface="Times New Roman" pitchFamily="18" charset="0"/>
                <a:cs typeface="Times New Roman" pitchFamily="18" charset="0"/>
              </a:rPr>
              <a:t> </a:t>
            </a:r>
            <a:endParaRPr lang="en-GB" altLang="en-US" sz="4000">
              <a:solidFill>
                <a:srgbClr val="FFFF00"/>
              </a:solidFill>
            </a:endParaRPr>
          </a:p>
        </p:txBody>
      </p:sp>
      <p:sp>
        <p:nvSpPr>
          <p:cNvPr id="5" name="Rectangle 4"/>
          <p:cNvSpPr>
            <a:spLocks noChangeArrowheads="1"/>
          </p:cNvSpPr>
          <p:nvPr/>
        </p:nvSpPr>
        <p:spPr bwMode="auto">
          <a:xfrm>
            <a:off x="830263" y="4838700"/>
            <a:ext cx="104187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II. God encouraged Ezekiel to be a man of integrity.</a:t>
            </a:r>
            <a:r>
              <a:rPr lang="en-US" altLang="en-US" sz="3600">
                <a:solidFill>
                  <a:srgbClr val="FFFF00"/>
                </a:solidFill>
                <a:latin typeface="Times New Roman" pitchFamily="18" charset="0"/>
                <a:cs typeface="Times New Roman" pitchFamily="18" charset="0"/>
              </a:rPr>
              <a:t> </a:t>
            </a:r>
            <a:endParaRPr lang="en-GB" altLang="en-US" sz="36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668338" y="5634038"/>
            <a:ext cx="105806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III. God evaluated Ezekiel’s success not on numbers, </a:t>
            </a:r>
          </a:p>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but on obedience .</a:t>
            </a:r>
            <a:r>
              <a:rPr lang="en-US" altLang="en-US" sz="3600">
                <a:solidFill>
                  <a:srgbClr val="FFFF00"/>
                </a:solidFill>
                <a:latin typeface="Times New Roman" pitchFamily="18" charset="0"/>
                <a:cs typeface="Times New Roman" pitchFamily="18" charset="0"/>
              </a:rPr>
              <a:t> </a:t>
            </a:r>
            <a:endParaRPr lang="en-GB" altLang="en-US" sz="36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96888" y="1087438"/>
            <a:ext cx="11152187" cy="46529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buFont typeface="Arial" panose="020B0604020202020204" pitchFamily="34" charset="0"/>
              <a:buNone/>
              <a:defRPr/>
            </a:pPr>
            <a:r>
              <a:rPr lang="en-US" sz="3200" b="1" i="1" dirty="0" smtClean="0">
                <a:latin typeface="Times New Roman" panose="02020603050405020304" pitchFamily="18" charset="0"/>
                <a:cs typeface="Times New Roman" panose="02020603050405020304" pitchFamily="18" charset="0"/>
              </a:rPr>
              <a:t>Ezekiel 18:31-32 (NIV)</a:t>
            </a:r>
            <a:endParaRPr lang="en-GB" sz="3200" i="1" dirty="0" smtClean="0">
              <a:latin typeface="Times New Roman" panose="02020603050405020304" pitchFamily="18" charset="0"/>
              <a:cs typeface="Times New Roman" panose="02020603050405020304" pitchFamily="18" charset="0"/>
            </a:endParaRPr>
          </a:p>
          <a:p>
            <a:pPr algn="just">
              <a:buFont typeface="Arial" panose="020B0604020202020204" pitchFamily="34" charset="0"/>
              <a:buNone/>
              <a:defRPr/>
            </a:pPr>
            <a:r>
              <a:rPr lang="en-US" sz="4800" b="1" baseline="30000" dirty="0" smtClean="0">
                <a:latin typeface="Times New Roman" panose="02020603050405020304" pitchFamily="18" charset="0"/>
                <a:cs typeface="Times New Roman" panose="02020603050405020304" pitchFamily="18" charset="0"/>
              </a:rPr>
              <a:t>31 </a:t>
            </a:r>
            <a:r>
              <a:rPr lang="en-US" sz="4800" dirty="0" smtClean="0">
                <a:latin typeface="Times New Roman" panose="02020603050405020304" pitchFamily="18" charset="0"/>
                <a:cs typeface="Times New Roman" panose="02020603050405020304" pitchFamily="18" charset="0"/>
              </a:rPr>
              <a:t>Rid yourselves of all the offenses you have committed, and get a new heart and a new spirit. Why will you die, people of Israel? </a:t>
            </a:r>
            <a:r>
              <a:rPr lang="en-US" sz="4800" b="1" baseline="30000" dirty="0" smtClean="0">
                <a:latin typeface="Times New Roman" panose="02020603050405020304" pitchFamily="18" charset="0"/>
                <a:cs typeface="Times New Roman" panose="02020603050405020304" pitchFamily="18" charset="0"/>
              </a:rPr>
              <a:t>32 </a:t>
            </a:r>
            <a:r>
              <a:rPr lang="en-US" sz="4800" dirty="0" smtClean="0">
                <a:latin typeface="Times New Roman" panose="02020603050405020304" pitchFamily="18" charset="0"/>
                <a:cs typeface="Times New Roman" panose="02020603050405020304" pitchFamily="18" charset="0"/>
              </a:rPr>
              <a:t>For I take no pleasure in the death of anyone, declares the Sovereign </a:t>
            </a:r>
            <a:r>
              <a:rPr lang="en-US" sz="4800" cap="small" dirty="0" smtClean="0">
                <a:latin typeface="Times New Roman" panose="02020603050405020304" pitchFamily="18" charset="0"/>
                <a:cs typeface="Times New Roman" panose="02020603050405020304" pitchFamily="18" charset="0"/>
              </a:rPr>
              <a:t>Lord</a:t>
            </a:r>
            <a:r>
              <a:rPr lang="en-US" sz="4800" dirty="0" smtClean="0">
                <a:latin typeface="Times New Roman" panose="02020603050405020304" pitchFamily="18" charset="0"/>
                <a:cs typeface="Times New Roman" panose="02020603050405020304" pitchFamily="18" charset="0"/>
              </a:rPr>
              <a:t>. </a:t>
            </a:r>
            <a:r>
              <a:rPr lang="en-US" sz="4800" b="1" dirty="0" smtClean="0">
                <a:solidFill>
                  <a:srgbClr val="FF0000"/>
                </a:solidFill>
                <a:latin typeface="Times New Roman" panose="02020603050405020304" pitchFamily="18" charset="0"/>
                <a:cs typeface="Times New Roman" panose="02020603050405020304" pitchFamily="18" charset="0"/>
              </a:rPr>
              <a:t>Repent and live!</a:t>
            </a:r>
            <a:endParaRPr lang="en-GB" sz="4800" b="1" dirty="0" smtClean="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independent.co.uk/incoming/article10306270.ece/binary/original/16-Alex-Sharp-G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663" y="1293813"/>
            <a:ext cx="7186612" cy="544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347663" y="196850"/>
            <a:ext cx="96805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dirty="0">
                <a:solidFill>
                  <a:srgbClr val="333333"/>
                </a:solidFill>
                <a:latin typeface="Times New Roman" pitchFamily="18" charset="0"/>
                <a:cs typeface="Times New Roman" pitchFamily="18" charset="0"/>
              </a:rPr>
              <a:t>Tony Awards 2015: Best actor winner </a:t>
            </a:r>
            <a:r>
              <a:rPr lang="en-GB" altLang="en-US" b="1" dirty="0">
                <a:solidFill>
                  <a:srgbClr val="FF0000"/>
                </a:solidFill>
                <a:latin typeface="Times New Roman" pitchFamily="18" charset="0"/>
                <a:cs typeface="Times New Roman" pitchFamily="18" charset="0"/>
              </a:rPr>
              <a:t>Alex Sharp </a:t>
            </a:r>
            <a:r>
              <a:rPr lang="en-GB" altLang="en-US" dirty="0">
                <a:solidFill>
                  <a:srgbClr val="333333"/>
                </a:solidFill>
                <a:latin typeface="Times New Roman" pitchFamily="18" charset="0"/>
                <a:cs typeface="Times New Roman" pitchFamily="18" charset="0"/>
              </a:rPr>
              <a:t>was rejected by the UK's 'good drama schools'</a:t>
            </a:r>
          </a:p>
        </p:txBody>
      </p:sp>
      <p:sp>
        <p:nvSpPr>
          <p:cNvPr id="7" name="Rectangle 6"/>
          <p:cNvSpPr>
            <a:spLocks noChangeArrowheads="1"/>
          </p:cNvSpPr>
          <p:nvPr/>
        </p:nvSpPr>
        <p:spPr bwMode="auto">
          <a:xfrm>
            <a:off x="7662863" y="1601788"/>
            <a:ext cx="4322762"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a:solidFill>
                  <a:srgbClr val="333333"/>
                </a:solidFill>
                <a:latin typeface="Georgia" pitchFamily="18" charset="0"/>
              </a:rPr>
              <a:t>Alex Sharp,</a:t>
            </a:r>
          </a:p>
          <a:p>
            <a:pPr algn="just" eaLnBrk="1" hangingPunct="1">
              <a:lnSpc>
                <a:spcPct val="100000"/>
              </a:lnSpc>
              <a:spcBef>
                <a:spcPct val="0"/>
              </a:spcBef>
              <a:buFontTx/>
              <a:buNone/>
            </a:pPr>
            <a:r>
              <a:rPr lang="en-GB" altLang="en-US">
                <a:solidFill>
                  <a:srgbClr val="333333"/>
                </a:solidFill>
                <a:latin typeface="Georgia" pitchFamily="18" charset="0"/>
              </a:rPr>
              <a:t> who was eventually accepted by the Juilliard School in New York, won the Tony for his first professional role – the lead in </a:t>
            </a:r>
            <a:r>
              <a:rPr lang="en-GB" altLang="en-US" i="1">
                <a:solidFill>
                  <a:srgbClr val="333333"/>
                </a:solidFill>
                <a:latin typeface="Georgia" pitchFamily="18" charset="0"/>
              </a:rPr>
              <a:t>The Curious Incident of the Dog in the Night-Time</a:t>
            </a:r>
            <a:r>
              <a:rPr lang="en-GB" altLang="en-US">
                <a:solidFill>
                  <a:srgbClr val="333333"/>
                </a:solidFill>
                <a:latin typeface="Georgia" pitchFamily="18" charset="0"/>
              </a:rPr>
              <a:t>, which won a further four awards on the night.</a:t>
            </a:r>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9588" y="473075"/>
            <a:ext cx="86502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I. God equipped Ezekiel with courage.</a:t>
            </a:r>
            <a:r>
              <a:rPr lang="en-US" altLang="en-US" sz="4000">
                <a:solidFill>
                  <a:srgbClr val="FFFF00"/>
                </a:solidFill>
                <a:latin typeface="Times New Roman" pitchFamily="18" charset="0"/>
                <a:cs typeface="Times New Roman" pitchFamily="18" charset="0"/>
              </a:rPr>
              <a:t> </a:t>
            </a:r>
            <a:endParaRPr lang="en-GB" altLang="en-US" sz="4000">
              <a:solidFill>
                <a:srgbClr val="FFFF00"/>
              </a:solidFill>
            </a:endParaRPr>
          </a:p>
        </p:txBody>
      </p:sp>
      <p:sp>
        <p:nvSpPr>
          <p:cNvPr id="3" name="Rectangle 2"/>
          <p:cNvSpPr>
            <a:spLocks noChangeArrowheads="1"/>
          </p:cNvSpPr>
          <p:nvPr/>
        </p:nvSpPr>
        <p:spPr bwMode="auto">
          <a:xfrm>
            <a:off x="509588" y="1493838"/>
            <a:ext cx="11328400" cy="49545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b="1" baseline="30000">
                <a:latin typeface="Times New Roman" pitchFamily="18" charset="0"/>
                <a:cs typeface="Times New Roman" pitchFamily="18" charset="0"/>
              </a:rPr>
              <a:t>6 </a:t>
            </a:r>
            <a:r>
              <a:rPr lang="en-US" altLang="en-US" sz="4000">
                <a:latin typeface="Times New Roman" pitchFamily="18" charset="0"/>
                <a:cs typeface="Times New Roman" pitchFamily="18" charset="0"/>
              </a:rPr>
              <a:t>And you, son of man, do not be afraid of them or their words. Do not be afraid, though briers and thorns are all around you and you live among scorpions. Do not be afraid of what they say or be terrified by them, though they are a rebellious people. </a:t>
            </a:r>
            <a:r>
              <a:rPr lang="en-US" altLang="en-US" sz="4000" b="1" baseline="30000">
                <a:latin typeface="Times New Roman" pitchFamily="18" charset="0"/>
                <a:cs typeface="Times New Roman" pitchFamily="18" charset="0"/>
              </a:rPr>
              <a:t>7 </a:t>
            </a:r>
            <a:r>
              <a:rPr lang="en-US" altLang="en-US" sz="4000">
                <a:latin typeface="Times New Roman" pitchFamily="18" charset="0"/>
                <a:cs typeface="Times New Roman" pitchFamily="18" charset="0"/>
              </a:rPr>
              <a:t>You must speak my words to them, whether they listen or fail to listen, for they are rebellious.</a:t>
            </a:r>
          </a:p>
          <a:p>
            <a:pPr algn="just" eaLnBrk="1" hangingPunct="1">
              <a:lnSpc>
                <a:spcPct val="100000"/>
              </a:lnSpc>
              <a:spcBef>
                <a:spcPct val="0"/>
              </a:spcBef>
              <a:buFontTx/>
              <a:buNone/>
            </a:pPr>
            <a:r>
              <a:rPr lang="en-US" altLang="en-US" sz="3600" b="1" i="1">
                <a:solidFill>
                  <a:srgbClr val="FF0000"/>
                </a:solidFill>
                <a:latin typeface="Times New Roman" pitchFamily="18" charset="0"/>
                <a:cs typeface="Times New Roman" pitchFamily="18" charset="0"/>
              </a:rPr>
              <a:t>Ezekiel 2:6-7 (NIV)</a:t>
            </a:r>
            <a:r>
              <a:rPr lang="en-US" altLang="en-US">
                <a:latin typeface="Times New Roman" pitchFamily="18" charset="0"/>
                <a:cs typeface="Times New Roman" pitchFamily="18" charset="0"/>
              </a:rPr>
              <a:t> </a:t>
            </a:r>
            <a:endParaRPr lang="en-GB" altLang="en-US">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9588" y="473075"/>
            <a:ext cx="104187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II. God encourages Ezekiel to be a man of integrity.</a:t>
            </a:r>
            <a:r>
              <a:rPr lang="en-US" altLang="en-US" sz="3600">
                <a:solidFill>
                  <a:srgbClr val="FFFF00"/>
                </a:solidFill>
                <a:latin typeface="Times New Roman" pitchFamily="18" charset="0"/>
                <a:cs typeface="Times New Roman" pitchFamily="18" charset="0"/>
              </a:rPr>
              <a:t> </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401638" y="1316038"/>
            <a:ext cx="10634662" cy="2432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a:latin typeface="Times New Roman" pitchFamily="18" charset="0"/>
                <a:cs typeface="Times New Roman" pitchFamily="18" charset="0"/>
              </a:rPr>
              <a:t>“But you, son of man, </a:t>
            </a:r>
            <a:r>
              <a:rPr lang="en-US" altLang="en-US" sz="4000" b="1">
                <a:solidFill>
                  <a:srgbClr val="FF0000"/>
                </a:solidFill>
                <a:latin typeface="Times New Roman" pitchFamily="18" charset="0"/>
                <a:cs typeface="Times New Roman" pitchFamily="18" charset="0"/>
              </a:rPr>
              <a:t>listen</a:t>
            </a:r>
            <a:r>
              <a:rPr lang="en-US" altLang="en-US" sz="4000">
                <a:latin typeface="Times New Roman" pitchFamily="18" charset="0"/>
                <a:cs typeface="Times New Roman" pitchFamily="18" charset="0"/>
              </a:rPr>
              <a:t> to what I say to you. Do not rebel like that rebellious people; open your mouth and eat what I give you.”</a:t>
            </a:r>
          </a:p>
          <a:p>
            <a:pPr algn="just" eaLnBrk="1" hangingPunct="1">
              <a:lnSpc>
                <a:spcPct val="100000"/>
              </a:lnSpc>
              <a:spcBef>
                <a:spcPct val="0"/>
              </a:spcBef>
              <a:buFontTx/>
              <a:buNone/>
            </a:pPr>
            <a:r>
              <a:rPr lang="en-US" altLang="en-US" sz="3200" b="1" i="1">
                <a:latin typeface="Times New Roman" pitchFamily="18" charset="0"/>
                <a:cs typeface="Times New Roman" pitchFamily="18" charset="0"/>
              </a:rPr>
              <a:t>Ezekiel 2:8 (NIV)</a:t>
            </a:r>
            <a:r>
              <a:rPr lang="en-US" altLang="en-US" sz="3200">
                <a:latin typeface="Times New Roman" pitchFamily="18" charset="0"/>
                <a:cs typeface="Times New Roman" pitchFamily="18" charset="0"/>
              </a:rPr>
              <a:t> </a:t>
            </a:r>
            <a:endParaRPr lang="en-GB" altLang="en-US" sz="3200">
              <a:latin typeface="Times New Roman" pitchFamily="18" charset="0"/>
              <a:cs typeface="Times New Roman" pitchFamily="18" charset="0"/>
            </a:endParaRPr>
          </a:p>
        </p:txBody>
      </p:sp>
      <p:sp>
        <p:nvSpPr>
          <p:cNvPr id="4" name="Rectangle 3"/>
          <p:cNvSpPr>
            <a:spLocks noChangeArrowheads="1"/>
          </p:cNvSpPr>
          <p:nvPr/>
        </p:nvSpPr>
        <p:spPr bwMode="auto">
          <a:xfrm>
            <a:off x="260350" y="4337050"/>
            <a:ext cx="11358563"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baseline="30000" dirty="0">
                <a:solidFill>
                  <a:schemeClr val="bg1"/>
                </a:solidFill>
                <a:latin typeface="Times New Roman" pitchFamily="18" charset="0"/>
                <a:cs typeface="Times New Roman" pitchFamily="18" charset="0"/>
              </a:rPr>
              <a:t>“</a:t>
            </a:r>
            <a:r>
              <a:rPr lang="en-GB" altLang="en-US" sz="4000" dirty="0">
                <a:solidFill>
                  <a:schemeClr val="bg1"/>
                </a:solidFill>
                <a:latin typeface="Times New Roman" pitchFamily="18" charset="0"/>
                <a:cs typeface="Times New Roman" pitchFamily="18" charset="0"/>
              </a:rPr>
              <a:t>Then he said to me, </a:t>
            </a:r>
            <a:r>
              <a:rPr lang="en-GB" altLang="en-US" sz="4000" dirty="0" smtClean="0">
                <a:solidFill>
                  <a:schemeClr val="bg1"/>
                </a:solidFill>
                <a:latin typeface="Times New Roman" pitchFamily="18" charset="0"/>
                <a:cs typeface="Times New Roman" pitchFamily="18" charset="0"/>
              </a:rPr>
              <a:t>‘Son </a:t>
            </a:r>
            <a:r>
              <a:rPr lang="en-GB" altLang="en-US" sz="4000" dirty="0">
                <a:solidFill>
                  <a:schemeClr val="bg1"/>
                </a:solidFill>
                <a:latin typeface="Times New Roman" pitchFamily="18" charset="0"/>
                <a:cs typeface="Times New Roman" pitchFamily="18" charset="0"/>
              </a:rPr>
              <a:t>of man, eat this scroll I am giving you and fill your stomach with it</a:t>
            </a:r>
            <a:r>
              <a:rPr lang="en-GB" altLang="en-US" sz="4000" dirty="0" smtClean="0">
                <a:solidFill>
                  <a:schemeClr val="bg1"/>
                </a:solidFill>
                <a:latin typeface="Times New Roman" pitchFamily="18" charset="0"/>
                <a:cs typeface="Times New Roman" pitchFamily="18" charset="0"/>
              </a:rPr>
              <a:t>.’ </a:t>
            </a:r>
            <a:r>
              <a:rPr lang="en-GB" altLang="en-US" sz="4000" dirty="0">
                <a:solidFill>
                  <a:schemeClr val="bg1"/>
                </a:solidFill>
                <a:latin typeface="Times New Roman" pitchFamily="18" charset="0"/>
                <a:cs typeface="Times New Roman" pitchFamily="18" charset="0"/>
              </a:rPr>
              <a:t>So I ate it, and it tasted as sweet as honey in my mouth.”</a:t>
            </a:r>
          </a:p>
          <a:p>
            <a:pPr algn="just" eaLnBrk="1" hangingPunct="1">
              <a:lnSpc>
                <a:spcPct val="100000"/>
              </a:lnSpc>
              <a:spcBef>
                <a:spcPct val="0"/>
              </a:spcBef>
              <a:buFontTx/>
              <a:buNone/>
            </a:pPr>
            <a:r>
              <a:rPr lang="en-GB" altLang="en-US" sz="3200" b="1" i="1" dirty="0">
                <a:solidFill>
                  <a:srgbClr val="FFFF00"/>
                </a:solidFill>
                <a:latin typeface="Times New Roman" pitchFamily="18" charset="0"/>
                <a:cs typeface="Times New Roman" pitchFamily="18" charset="0"/>
              </a:rPr>
              <a:t>Ezekiel 3:3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9588" y="473075"/>
            <a:ext cx="88915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God encourages us to be people of integrity.</a:t>
            </a:r>
            <a:r>
              <a:rPr lang="en-US" altLang="en-US" sz="3600">
                <a:solidFill>
                  <a:srgbClr val="FFFF00"/>
                </a:solidFill>
                <a:latin typeface="Times New Roman" pitchFamily="18" charset="0"/>
                <a:cs typeface="Times New Roman" pitchFamily="18" charset="0"/>
              </a:rPr>
              <a:t> </a:t>
            </a:r>
            <a:endParaRPr lang="en-GB" altLang="en-US" sz="36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390525" y="1517650"/>
            <a:ext cx="1135856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solidFill>
                  <a:schemeClr val="bg1"/>
                </a:solidFill>
                <a:latin typeface="Times New Roman" pitchFamily="18" charset="0"/>
                <a:cs typeface="Times New Roman" pitchFamily="18" charset="0"/>
              </a:rPr>
              <a:t>God calls his people to be sanctified, to be holy, to be different. The witness we have among people in our community is a sermon in itself. It gives us credibility or it robs us of it.</a:t>
            </a:r>
            <a:endParaRPr lang="en-GB" altLang="en-US" sz="3600">
              <a:solidFill>
                <a:schemeClr val="bg1"/>
              </a:solidFill>
              <a:latin typeface="Times New Roman" pitchFamily="18" charset="0"/>
              <a:cs typeface="Times New Roman" pitchFamily="18" charset="0"/>
            </a:endParaRPr>
          </a:p>
        </p:txBody>
      </p:sp>
      <p:sp>
        <p:nvSpPr>
          <p:cNvPr id="6" name="Rectangle 5"/>
          <p:cNvSpPr/>
          <p:nvPr/>
        </p:nvSpPr>
        <p:spPr>
          <a:xfrm>
            <a:off x="544513" y="4225925"/>
            <a:ext cx="11050587" cy="1630363"/>
          </a:xfrm>
          <a:prstGeom prst="rect">
            <a:avLst/>
          </a:prstGeom>
          <a:solidFill>
            <a:schemeClr val="bg1"/>
          </a:solidFill>
        </p:spPr>
        <p:txBody>
          <a:bodyPr>
            <a:spAutoFit/>
          </a:bodyPr>
          <a:lstStyle/>
          <a:p>
            <a:pPr algn="just" eaLnBrk="1" fontAlgn="auto" hangingPunct="1">
              <a:spcBef>
                <a:spcPts val="0"/>
              </a:spcBef>
              <a:spcAft>
                <a:spcPts val="0"/>
              </a:spcAft>
              <a:defRPr/>
            </a:pPr>
            <a:r>
              <a:rPr lang="en-GB" sz="3600" dirty="0">
                <a:solidFill>
                  <a:srgbClr val="001320"/>
                </a:solidFill>
                <a:latin typeface="Times New Roman" panose="02020603050405020304" pitchFamily="18" charset="0"/>
                <a:cs typeface="Times New Roman" panose="02020603050405020304" pitchFamily="18" charset="0"/>
              </a:rPr>
              <a:t>“You are to be holy to me because I, the </a:t>
            </a:r>
            <a:r>
              <a:rPr lang="en-GB" sz="3600" cap="small" dirty="0">
                <a:solidFill>
                  <a:srgbClr val="001320"/>
                </a:solidFill>
                <a:latin typeface="Times New Roman" panose="02020603050405020304" pitchFamily="18" charset="0"/>
                <a:cs typeface="Times New Roman" panose="02020603050405020304" pitchFamily="18" charset="0"/>
              </a:rPr>
              <a:t>Lord</a:t>
            </a:r>
            <a:r>
              <a:rPr lang="en-GB" sz="3600" dirty="0">
                <a:solidFill>
                  <a:srgbClr val="001320"/>
                </a:solidFill>
                <a:latin typeface="Times New Roman" panose="02020603050405020304" pitchFamily="18" charset="0"/>
                <a:cs typeface="Times New Roman" panose="02020603050405020304" pitchFamily="18" charset="0"/>
              </a:rPr>
              <a:t>, am holy, and I have set you apart from the nations to be my own”. </a:t>
            </a:r>
            <a:r>
              <a:rPr lang="en-GB" sz="2800" b="1" i="1" dirty="0">
                <a:solidFill>
                  <a:srgbClr val="001320"/>
                </a:solidFill>
                <a:latin typeface="Times New Roman" panose="02020603050405020304" pitchFamily="18" charset="0"/>
                <a:cs typeface="Times New Roman" panose="02020603050405020304" pitchFamily="18" charset="0"/>
              </a:rPr>
              <a:t>Leviticus 20:26 (NIV)</a:t>
            </a:r>
            <a:endParaRPr lang="en-GB" sz="2800" b="1" i="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9588" y="473075"/>
            <a:ext cx="88915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God encourages us to be people of integrity.</a:t>
            </a:r>
            <a:r>
              <a:rPr lang="en-US" altLang="en-US" sz="3600">
                <a:solidFill>
                  <a:srgbClr val="FFFF00"/>
                </a:solidFill>
                <a:latin typeface="Times New Roman" pitchFamily="18" charset="0"/>
                <a:cs typeface="Times New Roman" pitchFamily="18" charset="0"/>
              </a:rPr>
              <a:t> </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873125" y="4784725"/>
            <a:ext cx="10121900" cy="1446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US" altLang="en-US" sz="4400" b="1">
                <a:solidFill>
                  <a:srgbClr val="FF0000"/>
                </a:solidFill>
                <a:latin typeface="Times New Roman" pitchFamily="18" charset="0"/>
                <a:cs typeface="Times New Roman" pitchFamily="18" charset="0"/>
              </a:rPr>
              <a:t>People are watching to see </a:t>
            </a:r>
          </a:p>
          <a:p>
            <a:pPr algn="ctr" eaLnBrk="1" hangingPunct="1">
              <a:lnSpc>
                <a:spcPct val="100000"/>
              </a:lnSpc>
              <a:spcBef>
                <a:spcPct val="0"/>
              </a:spcBef>
              <a:buFontTx/>
              <a:buNone/>
            </a:pPr>
            <a:r>
              <a:rPr lang="en-US" altLang="en-US" sz="4400" b="1">
                <a:solidFill>
                  <a:srgbClr val="FF0000"/>
                </a:solidFill>
                <a:latin typeface="Times New Roman" pitchFamily="18" charset="0"/>
                <a:cs typeface="Times New Roman" pitchFamily="18" charset="0"/>
              </a:rPr>
              <a:t>if we are people of integrity or not.</a:t>
            </a:r>
            <a:endParaRPr lang="en-GB" altLang="en-US" sz="4400" b="1">
              <a:solidFill>
                <a:srgbClr val="FF0000"/>
              </a:solidFill>
              <a:latin typeface="Times New Roman" pitchFamily="18" charset="0"/>
              <a:cs typeface="Times New Roman" pitchFamily="18" charset="0"/>
            </a:endParaRPr>
          </a:p>
        </p:txBody>
      </p:sp>
      <p:sp>
        <p:nvSpPr>
          <p:cNvPr id="5" name="Rectangle 4"/>
          <p:cNvSpPr/>
          <p:nvPr/>
        </p:nvSpPr>
        <p:spPr>
          <a:xfrm>
            <a:off x="509588" y="1558925"/>
            <a:ext cx="11304460" cy="144655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algn="ctr" eaLnBrk="1" fontAlgn="auto" hangingPunct="1">
              <a:spcBef>
                <a:spcPts val="0"/>
              </a:spcBef>
              <a:spcAft>
                <a:spcPts val="0"/>
              </a:spcAft>
              <a:defRPr/>
            </a:pPr>
            <a:r>
              <a:rPr lang="en-US" sz="4400" b="1" dirty="0">
                <a:latin typeface="Times New Roman" panose="02020603050405020304" pitchFamily="18" charset="0"/>
                <a:ea typeface="Times New Roman" panose="02020603050405020304" pitchFamily="18" charset="0"/>
                <a:cs typeface="Times New Roman" panose="02020603050405020304" pitchFamily="18" charset="0"/>
              </a:rPr>
              <a:t>We cannot speak with authority against a sin </a:t>
            </a:r>
          </a:p>
          <a:p>
            <a:pPr algn="ctr" eaLnBrk="1" fontAlgn="auto" hangingPunct="1">
              <a:spcBef>
                <a:spcPts val="0"/>
              </a:spcBef>
              <a:spcAft>
                <a:spcPts val="0"/>
              </a:spcAft>
              <a:defRPr/>
            </a:pPr>
            <a:r>
              <a:rPr lang="en-US" sz="4400" b="1" dirty="0">
                <a:latin typeface="Times New Roman" panose="02020603050405020304" pitchFamily="18" charset="0"/>
                <a:ea typeface="Times New Roman" panose="02020603050405020304" pitchFamily="18" charset="0"/>
                <a:cs typeface="Times New Roman" panose="02020603050405020304" pitchFamily="18" charset="0"/>
              </a:rPr>
              <a:t>if we are involved in it. </a:t>
            </a:r>
            <a:endParaRPr lang="en-GB" sz="4400" b="1" dirty="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9588" y="473075"/>
            <a:ext cx="105806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III. God evaluated Ezekiel’s success not on numbers, </a:t>
            </a:r>
          </a:p>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but on obedience .</a:t>
            </a:r>
            <a:r>
              <a:rPr lang="en-US" altLang="en-US" sz="3600">
                <a:solidFill>
                  <a:srgbClr val="FFFF00"/>
                </a:solidFill>
                <a:latin typeface="Times New Roman" pitchFamily="18" charset="0"/>
                <a:cs typeface="Times New Roman" pitchFamily="18" charset="0"/>
              </a:rPr>
              <a:t> </a:t>
            </a:r>
            <a:endParaRPr lang="en-GB" altLang="en-US" sz="36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509588" y="1820863"/>
            <a:ext cx="11152187" cy="4278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b="1" baseline="30000">
                <a:latin typeface="Times New Roman" pitchFamily="18" charset="0"/>
                <a:cs typeface="Times New Roman" pitchFamily="18" charset="0"/>
              </a:rPr>
              <a:t>7 </a:t>
            </a:r>
            <a:r>
              <a:rPr lang="en-GB" altLang="en-US" sz="4000">
                <a:latin typeface="Times New Roman" pitchFamily="18" charset="0"/>
                <a:cs typeface="Times New Roman" pitchFamily="18" charset="0"/>
              </a:rPr>
              <a:t>You must speak my words to them, whether they listen or fail to listen, for they are rebellious. </a:t>
            </a:r>
            <a:r>
              <a:rPr lang="en-US" altLang="en-US" sz="4000" b="1" baseline="30000">
                <a:latin typeface="Times New Roman" pitchFamily="18" charset="0"/>
                <a:cs typeface="Times New Roman" pitchFamily="18" charset="0"/>
              </a:rPr>
              <a:t>8 </a:t>
            </a:r>
            <a:r>
              <a:rPr lang="en-US" altLang="en-US" sz="4000">
                <a:latin typeface="Times New Roman" pitchFamily="18" charset="0"/>
                <a:cs typeface="Times New Roman" pitchFamily="18" charset="0"/>
              </a:rPr>
              <a:t>But I will make you as unyielding and hardened as they are. </a:t>
            </a:r>
            <a:r>
              <a:rPr lang="en-US" altLang="en-US" sz="4000" b="1" baseline="30000">
                <a:latin typeface="Times New Roman" pitchFamily="18" charset="0"/>
                <a:cs typeface="Times New Roman" pitchFamily="18" charset="0"/>
              </a:rPr>
              <a:t>9 </a:t>
            </a:r>
            <a:r>
              <a:rPr lang="en-US" altLang="en-US" sz="4000">
                <a:latin typeface="Times New Roman" pitchFamily="18" charset="0"/>
                <a:cs typeface="Times New Roman" pitchFamily="18" charset="0"/>
              </a:rPr>
              <a:t>I will make your forehead like the hardest stone, harder than flint. Do not be afraid of them or terrified by them, though they are a rebellious people.” </a:t>
            </a:r>
          </a:p>
          <a:p>
            <a:pPr algn="just" eaLnBrk="1" hangingPunct="1">
              <a:lnSpc>
                <a:spcPct val="100000"/>
              </a:lnSpc>
              <a:spcBef>
                <a:spcPct val="0"/>
              </a:spcBef>
              <a:buFontTx/>
              <a:buNone/>
            </a:pPr>
            <a:r>
              <a:rPr lang="en-US" altLang="en-US" sz="3200" b="1" i="1">
                <a:solidFill>
                  <a:srgbClr val="FF0000"/>
                </a:solidFill>
                <a:latin typeface="Times New Roman" pitchFamily="18" charset="0"/>
                <a:cs typeface="Times New Roman" pitchFamily="18" charset="0"/>
              </a:rPr>
              <a:t>Ezekiel 3:7-9 (NIV)</a:t>
            </a:r>
            <a:endParaRPr lang="en-GB" altLang="en-US" sz="32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09588" y="473075"/>
            <a:ext cx="11279187" cy="187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800" b="1">
                <a:solidFill>
                  <a:srgbClr val="FFFF00"/>
                </a:solidFill>
                <a:latin typeface="Times New Roman" pitchFamily="18" charset="0"/>
                <a:cs typeface="Times New Roman" pitchFamily="18" charset="0"/>
              </a:rPr>
              <a:t>“God is faithful, and He expects His people to be faithful.”</a:t>
            </a:r>
          </a:p>
          <a:p>
            <a:pPr eaLnBrk="1" hangingPunct="1">
              <a:lnSpc>
                <a:spcPct val="100000"/>
              </a:lnSpc>
              <a:spcBef>
                <a:spcPct val="0"/>
              </a:spcBef>
              <a:buFontTx/>
              <a:buNone/>
            </a:pPr>
            <a:r>
              <a:rPr lang="en-US" altLang="en-US" sz="2000" b="1">
                <a:solidFill>
                  <a:schemeClr val="bg1"/>
                </a:solidFill>
              </a:rPr>
              <a:t>Vance Havner </a:t>
            </a:r>
            <a:endParaRPr lang="en-GB" altLang="en-US" sz="2000" b="1">
              <a:solidFill>
                <a:schemeClr val="bg1"/>
              </a:solidFill>
              <a:latin typeface="Times New Roman" pitchFamily="18" charset="0"/>
              <a:cs typeface="Times New Roman" pitchFamily="18" charset="0"/>
            </a:endParaRPr>
          </a:p>
        </p:txBody>
      </p:sp>
      <p:sp>
        <p:nvSpPr>
          <p:cNvPr id="3" name="Rectangle 2"/>
          <p:cNvSpPr>
            <a:spLocks noChangeArrowheads="1"/>
          </p:cNvSpPr>
          <p:nvPr/>
        </p:nvSpPr>
        <p:spPr bwMode="auto">
          <a:xfrm>
            <a:off x="509588" y="2762250"/>
            <a:ext cx="11152187" cy="3540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a:latin typeface="Times New Roman" pitchFamily="18" charset="0"/>
                <a:cs typeface="Times New Roman" pitchFamily="18" charset="0"/>
              </a:rPr>
              <a:t>The majority of the exiles were gripped with a sense of despair. Many things had happened to shake their faith. They feared that God had either completely cast them off or that his power was inferior to that of the gods of the Babylonians. </a:t>
            </a:r>
          </a:p>
          <a:p>
            <a:pPr algn="just" eaLnBrk="1" hangingPunct="1">
              <a:lnSpc>
                <a:spcPct val="100000"/>
              </a:lnSpc>
              <a:spcBef>
                <a:spcPct val="0"/>
              </a:spcBef>
              <a:buFontTx/>
              <a:buNone/>
            </a:pPr>
            <a:r>
              <a:rPr lang="en-US" altLang="en-US" sz="2400" b="1" i="1">
                <a:solidFill>
                  <a:srgbClr val="0070C0"/>
                </a:solidFill>
                <a:latin typeface="Times New Roman" pitchFamily="18" charset="0"/>
                <a:cs typeface="Times New Roman" pitchFamily="18" charset="0"/>
              </a:rPr>
              <a:t>T.T. Crabtree</a:t>
            </a:r>
            <a:endParaRPr lang="en-GB" altLang="en-US" sz="2400" b="1" i="1">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3604</TotalTime>
  <Words>457</Words>
  <Application>Microsoft Office PowerPoint</Application>
  <PresentationFormat>Custom</PresentationFormat>
  <Paragraphs>42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Arial</vt:lpstr>
      <vt:lpstr>Calibri Light</vt:lpstr>
      <vt:lpstr>Times New Roman</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29</cp:revision>
  <dcterms:created xsi:type="dcterms:W3CDTF">2015-06-11T17:48:35Z</dcterms:created>
  <dcterms:modified xsi:type="dcterms:W3CDTF">2017-06-14T13:37:46Z</dcterms:modified>
</cp:coreProperties>
</file>