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77" r:id="rId2"/>
    <p:sldId id="256" r:id="rId3"/>
    <p:sldId id="257" r:id="rId4"/>
    <p:sldId id="258" r:id="rId5"/>
    <p:sldId id="259" r:id="rId6"/>
    <p:sldId id="260" r:id="rId7"/>
    <p:sldId id="261" r:id="rId8"/>
    <p:sldId id="264" r:id="rId9"/>
    <p:sldId id="262"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99FFCC"/>
    <a:srgbClr val="FFFFFF"/>
    <a:srgbClr val="CCFF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92D06FC-231C-41BA-B444-443C1E68D384}" type="datetimeFigureOut">
              <a:rPr lang="en-GB"/>
              <a:pPr>
                <a:defRPr/>
              </a:pPr>
              <a:t>14/06/2017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84F200C-54C8-4E67-809E-46AF8D390449}" type="slidenum">
              <a:rPr lang="en-GB" altLang="en-US"/>
              <a:pPr>
                <a:defRPr/>
              </a:pPr>
              <a:t>‹#›</a:t>
            </a:fld>
            <a:endParaRPr lang="en-GB" altLang="en-US"/>
          </a:p>
        </p:txBody>
      </p:sp>
    </p:spTree>
    <p:extLst>
      <p:ext uri="{BB962C8B-B14F-4D97-AF65-F5344CB8AC3E}">
        <p14:creationId xmlns:p14="http://schemas.microsoft.com/office/powerpoint/2010/main" val="36075397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9F0E20E-DA43-42C2-9C5C-EF2BB3009D0F}"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095339E-C449-4AC7-B5F3-F41A713B75B8}" type="slidenum">
              <a:rPr lang="en-GB" altLang="en-US"/>
              <a:pPr>
                <a:defRPr/>
              </a:pPr>
              <a:t>‹#›</a:t>
            </a:fld>
            <a:endParaRPr lang="en-GB" altLang="en-US"/>
          </a:p>
        </p:txBody>
      </p:sp>
    </p:spTree>
    <p:extLst>
      <p:ext uri="{BB962C8B-B14F-4D97-AF65-F5344CB8AC3E}">
        <p14:creationId xmlns:p14="http://schemas.microsoft.com/office/powerpoint/2010/main" val="2006106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7E81ABB-B162-4198-9E48-8FE687971F99}"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2B920B-BF99-4662-A128-F36CC871BE60}" type="slidenum">
              <a:rPr lang="en-GB" altLang="en-US"/>
              <a:pPr>
                <a:defRPr/>
              </a:pPr>
              <a:t>‹#›</a:t>
            </a:fld>
            <a:endParaRPr lang="en-GB" altLang="en-US"/>
          </a:p>
        </p:txBody>
      </p:sp>
    </p:spTree>
    <p:extLst>
      <p:ext uri="{BB962C8B-B14F-4D97-AF65-F5344CB8AC3E}">
        <p14:creationId xmlns:p14="http://schemas.microsoft.com/office/powerpoint/2010/main" val="120382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04F2A35-8BD4-4B06-9CAF-E97EBF260D9A}"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7C64526-4334-40AA-B157-9F9A0602DA2C}" type="slidenum">
              <a:rPr lang="en-GB" altLang="en-US"/>
              <a:pPr>
                <a:defRPr/>
              </a:pPr>
              <a:t>‹#›</a:t>
            </a:fld>
            <a:endParaRPr lang="en-GB" altLang="en-US"/>
          </a:p>
        </p:txBody>
      </p:sp>
    </p:spTree>
    <p:extLst>
      <p:ext uri="{BB962C8B-B14F-4D97-AF65-F5344CB8AC3E}">
        <p14:creationId xmlns:p14="http://schemas.microsoft.com/office/powerpoint/2010/main" val="410651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BBFF568-1CBA-4CE7-9DDD-E644CF9C12AC}"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11CC931-34BA-4F22-B7A3-53D3DE36FF0D}" type="slidenum">
              <a:rPr lang="en-GB" altLang="en-US"/>
              <a:pPr>
                <a:defRPr/>
              </a:pPr>
              <a:t>‹#›</a:t>
            </a:fld>
            <a:endParaRPr lang="en-GB" altLang="en-US"/>
          </a:p>
        </p:txBody>
      </p:sp>
    </p:spTree>
    <p:extLst>
      <p:ext uri="{BB962C8B-B14F-4D97-AF65-F5344CB8AC3E}">
        <p14:creationId xmlns:p14="http://schemas.microsoft.com/office/powerpoint/2010/main" val="323929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31CB591-73FE-4172-9BCF-819E4A22EE81}"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CE94DF7-27FB-4798-8FED-8C161DEE72D0}" type="slidenum">
              <a:rPr lang="en-GB" altLang="en-US"/>
              <a:pPr>
                <a:defRPr/>
              </a:pPr>
              <a:t>‹#›</a:t>
            </a:fld>
            <a:endParaRPr lang="en-GB" altLang="en-US"/>
          </a:p>
        </p:txBody>
      </p:sp>
    </p:spTree>
    <p:extLst>
      <p:ext uri="{BB962C8B-B14F-4D97-AF65-F5344CB8AC3E}">
        <p14:creationId xmlns:p14="http://schemas.microsoft.com/office/powerpoint/2010/main" val="3751444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9461A6D-1E87-4E4C-985C-B5ED96EA8E4B}"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813DB5C-4C8D-44C4-BB0F-816D4634A316}" type="slidenum">
              <a:rPr lang="en-GB" altLang="en-US"/>
              <a:pPr>
                <a:defRPr/>
              </a:pPr>
              <a:t>‹#›</a:t>
            </a:fld>
            <a:endParaRPr lang="en-GB" altLang="en-US"/>
          </a:p>
        </p:txBody>
      </p:sp>
    </p:spTree>
    <p:extLst>
      <p:ext uri="{BB962C8B-B14F-4D97-AF65-F5344CB8AC3E}">
        <p14:creationId xmlns:p14="http://schemas.microsoft.com/office/powerpoint/2010/main" val="145146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B12A431-1815-49E4-9BE5-35988699C545}" type="datetimeFigureOut">
              <a:rPr lang="en-GB"/>
              <a:pPr>
                <a:defRPr/>
              </a:pPr>
              <a:t>14/06/2017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BC6110E-1D9B-4ADD-84C3-4EBEC91F13EA}" type="slidenum">
              <a:rPr lang="en-GB" altLang="en-US"/>
              <a:pPr>
                <a:defRPr/>
              </a:pPr>
              <a:t>‹#›</a:t>
            </a:fld>
            <a:endParaRPr lang="en-GB" altLang="en-US"/>
          </a:p>
        </p:txBody>
      </p:sp>
    </p:spTree>
    <p:extLst>
      <p:ext uri="{BB962C8B-B14F-4D97-AF65-F5344CB8AC3E}">
        <p14:creationId xmlns:p14="http://schemas.microsoft.com/office/powerpoint/2010/main" val="2855941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EDD094A-BC1F-4DE4-A2E0-AABFC73F77F1}" type="datetimeFigureOut">
              <a:rPr lang="en-GB"/>
              <a:pPr>
                <a:defRPr/>
              </a:pPr>
              <a:t>14/06/2017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C75ABF02-3452-4E39-8820-135DB8504BFF}" type="slidenum">
              <a:rPr lang="en-GB" altLang="en-US"/>
              <a:pPr>
                <a:defRPr/>
              </a:pPr>
              <a:t>‹#›</a:t>
            </a:fld>
            <a:endParaRPr lang="en-GB" altLang="en-US"/>
          </a:p>
        </p:txBody>
      </p:sp>
    </p:spTree>
    <p:extLst>
      <p:ext uri="{BB962C8B-B14F-4D97-AF65-F5344CB8AC3E}">
        <p14:creationId xmlns:p14="http://schemas.microsoft.com/office/powerpoint/2010/main" val="3784557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5CA608-449C-4DB5-83E7-5066D7254D42}" type="datetimeFigureOut">
              <a:rPr lang="en-GB"/>
              <a:pPr>
                <a:defRPr/>
              </a:pPr>
              <a:t>14/06/2017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F5E6D391-51BE-4126-BCFB-A3516A4FF8BD}" type="slidenum">
              <a:rPr lang="en-GB" altLang="en-US"/>
              <a:pPr>
                <a:defRPr/>
              </a:pPr>
              <a:t>‹#›</a:t>
            </a:fld>
            <a:endParaRPr lang="en-GB" altLang="en-US"/>
          </a:p>
        </p:txBody>
      </p:sp>
    </p:spTree>
    <p:extLst>
      <p:ext uri="{BB962C8B-B14F-4D97-AF65-F5344CB8AC3E}">
        <p14:creationId xmlns:p14="http://schemas.microsoft.com/office/powerpoint/2010/main" val="2537156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54AABFF-D3B5-418F-A070-05B8CD24C40B}"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44EAA1D-3227-4F8F-A19D-38A9D360CA34}" type="slidenum">
              <a:rPr lang="en-GB" altLang="en-US"/>
              <a:pPr>
                <a:defRPr/>
              </a:pPr>
              <a:t>‹#›</a:t>
            </a:fld>
            <a:endParaRPr lang="en-GB" altLang="en-US"/>
          </a:p>
        </p:txBody>
      </p:sp>
    </p:spTree>
    <p:extLst>
      <p:ext uri="{BB962C8B-B14F-4D97-AF65-F5344CB8AC3E}">
        <p14:creationId xmlns:p14="http://schemas.microsoft.com/office/powerpoint/2010/main" val="1756602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0F24C62-77D0-42E8-B9F5-943CF6AB3FF4}"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9E008F0-3059-41F0-BB46-E465F7A21CD4}" type="slidenum">
              <a:rPr lang="en-GB" altLang="en-US"/>
              <a:pPr>
                <a:defRPr/>
              </a:pPr>
              <a:t>‹#›</a:t>
            </a:fld>
            <a:endParaRPr lang="en-GB" altLang="en-US"/>
          </a:p>
        </p:txBody>
      </p:sp>
    </p:spTree>
    <p:extLst>
      <p:ext uri="{BB962C8B-B14F-4D97-AF65-F5344CB8AC3E}">
        <p14:creationId xmlns:p14="http://schemas.microsoft.com/office/powerpoint/2010/main" val="4154152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C439EFE-D46A-4097-9F84-D35062AD5547}" type="datetimeFigureOut">
              <a:rPr lang="en-GB"/>
              <a:pPr>
                <a:defRPr/>
              </a:pPr>
              <a:t>14/06/2017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9CE7AC41-5C61-40AC-A9AD-2B298AF30A2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B3838"/>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05213" y="1438275"/>
            <a:ext cx="3895725"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4103688" y="349250"/>
            <a:ext cx="3240087"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DD588A"/>
                </a:solidFill>
                <a:latin typeface="Times New Roman" pitchFamily="18" charset="0"/>
                <a:cs typeface="Times New Roman" pitchFamily="18" charset="0"/>
              </a:rPr>
              <a:t>M</a:t>
            </a:r>
            <a:r>
              <a:rPr lang="en-GB" altLang="en-US" sz="3600" b="1">
                <a:solidFill>
                  <a:srgbClr val="000000"/>
                </a:solidFill>
                <a:latin typeface="Times New Roman" pitchFamily="18" charset="0"/>
                <a:cs typeface="Times New Roman" pitchFamily="18" charset="0"/>
              </a:rPr>
              <a:t>ould culture?</a:t>
            </a:r>
            <a:endParaRPr lang="en-GB" altLang="en-US" sz="3600">
              <a:latin typeface="Times New Roman" pitchFamily="18" charset="0"/>
              <a:cs typeface="Times New Roman" pitchFamily="18" charset="0"/>
            </a:endParaRPr>
          </a:p>
        </p:txBody>
      </p:sp>
      <p:sp>
        <p:nvSpPr>
          <p:cNvPr id="4" name="Rectangle 3"/>
          <p:cNvSpPr>
            <a:spLocks noChangeArrowheads="1"/>
          </p:cNvSpPr>
          <p:nvPr/>
        </p:nvSpPr>
        <p:spPr bwMode="auto">
          <a:xfrm>
            <a:off x="1017588" y="4960938"/>
            <a:ext cx="99536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“Being Changed by Christ to mould our Culture”</a:t>
            </a:r>
            <a:endParaRPr lang="en-GB" altLang="en-US" sz="36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804863" y="571500"/>
            <a:ext cx="62118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2. New life (Colossians 3:5-10) </a:t>
            </a:r>
            <a:endParaRPr lang="en-GB" altLang="en-US" sz="36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549275" y="2081213"/>
            <a:ext cx="10825163" cy="2308225"/>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Put to death, </a:t>
            </a:r>
            <a:r>
              <a:rPr lang="en-GB" altLang="en-US" sz="3600">
                <a:solidFill>
                  <a:srgbClr val="FF0000"/>
                </a:solidFill>
                <a:latin typeface="Times New Roman" pitchFamily="18" charset="0"/>
                <a:cs typeface="Times New Roman" pitchFamily="18" charset="0"/>
              </a:rPr>
              <a:t>therefore</a:t>
            </a:r>
            <a:r>
              <a:rPr lang="en-GB" altLang="en-US" sz="3600">
                <a:latin typeface="Times New Roman" pitchFamily="18" charset="0"/>
                <a:cs typeface="Times New Roman" pitchFamily="18" charset="0"/>
              </a:rPr>
              <a:t>, whatever belongs to your earthly nature: sexual immorality, impurity, lust, evil desires and greed, which is idolatry. </a:t>
            </a:r>
          </a:p>
          <a:p>
            <a:pPr algn="just" eaLnBrk="1" hangingPunct="1">
              <a:lnSpc>
                <a:spcPct val="100000"/>
              </a:lnSpc>
              <a:spcBef>
                <a:spcPct val="0"/>
              </a:spcBef>
              <a:buFontTx/>
              <a:buNone/>
            </a:pPr>
            <a:r>
              <a:rPr lang="en-GB" altLang="en-US" sz="3600" b="1" i="1">
                <a:latin typeface="Times New Roman" pitchFamily="18" charset="0"/>
                <a:cs typeface="Times New Roman" pitchFamily="18" charset="0"/>
              </a:rPr>
              <a:t>Colossians 3:5 (NIV)</a:t>
            </a:r>
            <a:endParaRPr lang="en-GB" altLang="en-US" sz="3600" b="1" i="1"/>
          </a:p>
        </p:txBody>
      </p:sp>
      <p:sp>
        <p:nvSpPr>
          <p:cNvPr id="3" name="Rectangle 2"/>
          <p:cNvSpPr>
            <a:spLocks noChangeArrowheads="1"/>
          </p:cNvSpPr>
          <p:nvPr/>
        </p:nvSpPr>
        <p:spPr bwMode="auto">
          <a:xfrm>
            <a:off x="3911600" y="5253038"/>
            <a:ext cx="33543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a:solidFill>
                  <a:schemeClr val="bg1"/>
                </a:solidFill>
                <a:latin typeface="Times New Roman" pitchFamily="18" charset="0"/>
                <a:cs typeface="Times New Roman" pitchFamily="18" charset="0"/>
              </a:rPr>
              <a:t>‘Put to death’ </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23850" y="641350"/>
            <a:ext cx="4200765" cy="584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dirty="0">
                <a:latin typeface="Times New Roman" pitchFamily="18" charset="0"/>
                <a:cs typeface="Times New Roman" pitchFamily="18" charset="0"/>
              </a:rPr>
              <a:t>a) </a:t>
            </a:r>
            <a:r>
              <a:rPr lang="en-GB" altLang="en-US" sz="3200" dirty="0">
                <a:latin typeface="Times New Roman" pitchFamily="18" charset="0"/>
                <a:cs typeface="Times New Roman" pitchFamily="18" charset="0"/>
              </a:rPr>
              <a:t>“Sexual immorality</a:t>
            </a:r>
            <a:r>
              <a:rPr lang="en-GB" altLang="en-US" sz="3200" dirty="0" smtClean="0">
                <a:latin typeface="Times New Roman" pitchFamily="18" charset="0"/>
                <a:cs typeface="Times New Roman" pitchFamily="18" charset="0"/>
              </a:rPr>
              <a:t>.” </a:t>
            </a:r>
            <a:endParaRPr lang="en-GB" altLang="en-US" sz="3200" dirty="0"/>
          </a:p>
        </p:txBody>
      </p:sp>
      <p:sp>
        <p:nvSpPr>
          <p:cNvPr id="5" name="Rectangle 4"/>
          <p:cNvSpPr>
            <a:spLocks noChangeArrowheads="1"/>
          </p:cNvSpPr>
          <p:nvPr/>
        </p:nvSpPr>
        <p:spPr bwMode="auto">
          <a:xfrm>
            <a:off x="5688013" y="641350"/>
            <a:ext cx="5381625" cy="58578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dirty="0" smtClean="0">
                <a:solidFill>
                  <a:srgbClr val="FF0000"/>
                </a:solidFill>
                <a:latin typeface="Times New Roman" pitchFamily="18" charset="0"/>
                <a:cs typeface="Times New Roman" pitchFamily="18" charset="0"/>
              </a:rPr>
              <a:t>“</a:t>
            </a:r>
            <a:r>
              <a:rPr lang="en-GB" altLang="en-US" sz="3200" b="1" dirty="0" smtClean="0">
                <a:solidFill>
                  <a:srgbClr val="FF0000"/>
                </a:solidFill>
                <a:latin typeface="Times New Roman" pitchFamily="18" charset="0"/>
                <a:cs typeface="Times New Roman" pitchFamily="18" charset="0"/>
              </a:rPr>
              <a:t>Put </a:t>
            </a:r>
            <a:r>
              <a:rPr lang="en-GB" altLang="en-US" sz="3200" b="1" dirty="0">
                <a:solidFill>
                  <a:srgbClr val="FF0000"/>
                </a:solidFill>
                <a:latin typeface="Times New Roman" pitchFamily="18" charset="0"/>
                <a:cs typeface="Times New Roman" pitchFamily="18" charset="0"/>
              </a:rPr>
              <a:t>off </a:t>
            </a:r>
            <a:r>
              <a:rPr lang="en-GB" altLang="en-US" sz="3200" dirty="0">
                <a:solidFill>
                  <a:srgbClr val="FF0000"/>
                </a:solidFill>
                <a:latin typeface="Times New Roman" pitchFamily="18" charset="0"/>
                <a:cs typeface="Times New Roman" pitchFamily="18" charset="0"/>
              </a:rPr>
              <a:t>all sexual immorality</a:t>
            </a:r>
            <a:r>
              <a:rPr lang="en-GB" altLang="en-US" sz="3200" dirty="0" smtClean="0">
                <a:solidFill>
                  <a:srgbClr val="FF0000"/>
                </a:solidFill>
                <a:latin typeface="Times New Roman" pitchFamily="18" charset="0"/>
                <a:cs typeface="Times New Roman" pitchFamily="18" charset="0"/>
              </a:rPr>
              <a:t>.”</a:t>
            </a:r>
            <a:endParaRPr lang="en-GB" altLang="en-US" sz="3200" dirty="0">
              <a:latin typeface="Times New Roman" pitchFamily="18" charset="0"/>
              <a:cs typeface="Times New Roman" pitchFamily="18" charset="0"/>
            </a:endParaRPr>
          </a:p>
        </p:txBody>
      </p:sp>
      <p:sp>
        <p:nvSpPr>
          <p:cNvPr id="6" name="Rectangle 5"/>
          <p:cNvSpPr>
            <a:spLocks noChangeArrowheads="1"/>
          </p:cNvSpPr>
          <p:nvPr/>
        </p:nvSpPr>
        <p:spPr bwMode="auto">
          <a:xfrm>
            <a:off x="323850" y="1663700"/>
            <a:ext cx="2162175"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b) </a:t>
            </a:r>
            <a:r>
              <a:rPr lang="en-GB" altLang="en-US" sz="3200">
                <a:latin typeface="Times New Roman" pitchFamily="18" charset="0"/>
                <a:cs typeface="Times New Roman" pitchFamily="18" charset="0"/>
              </a:rPr>
              <a:t>Impurity.</a:t>
            </a:r>
            <a:endParaRPr lang="en-GB" altLang="en-US" sz="3200"/>
          </a:p>
        </p:txBody>
      </p:sp>
      <p:sp>
        <p:nvSpPr>
          <p:cNvPr id="7" name="Rectangle 6"/>
          <p:cNvSpPr>
            <a:spLocks noChangeArrowheads="1"/>
          </p:cNvSpPr>
          <p:nvPr/>
        </p:nvSpPr>
        <p:spPr bwMode="auto">
          <a:xfrm>
            <a:off x="4524375" y="1725613"/>
            <a:ext cx="5780750" cy="58477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dirty="0">
                <a:latin typeface="Times New Roman" pitchFamily="18" charset="0"/>
                <a:cs typeface="Times New Roman" pitchFamily="18" charset="0"/>
              </a:rPr>
              <a:t>It is the word for </a:t>
            </a:r>
            <a:r>
              <a:rPr lang="en-GB" altLang="en-US" sz="3200" b="1" dirty="0" smtClean="0">
                <a:solidFill>
                  <a:srgbClr val="FF0000"/>
                </a:solidFill>
                <a:latin typeface="Times New Roman" pitchFamily="18" charset="0"/>
                <a:cs typeface="Times New Roman" pitchFamily="18" charset="0"/>
              </a:rPr>
              <a:t>“uncleanness.”</a:t>
            </a:r>
            <a:endParaRPr lang="en-GB" altLang="en-US" sz="3200" b="1" dirty="0">
              <a:solidFill>
                <a:srgbClr val="FF0000"/>
              </a:solidFill>
            </a:endParaRPr>
          </a:p>
        </p:txBody>
      </p:sp>
      <p:sp>
        <p:nvSpPr>
          <p:cNvPr id="8" name="Rectangle 7"/>
          <p:cNvSpPr>
            <a:spLocks noChangeArrowheads="1"/>
          </p:cNvSpPr>
          <p:nvPr/>
        </p:nvSpPr>
        <p:spPr bwMode="auto">
          <a:xfrm>
            <a:off x="3892550" y="2808288"/>
            <a:ext cx="8097838" cy="5842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This refers to erotic passions which are aroused </a:t>
            </a:r>
            <a:endParaRPr lang="en-GB" altLang="en-US" sz="3200"/>
          </a:p>
        </p:txBody>
      </p:sp>
      <p:sp>
        <p:nvSpPr>
          <p:cNvPr id="9" name="Rectangle 8"/>
          <p:cNvSpPr>
            <a:spLocks noChangeArrowheads="1"/>
          </p:cNvSpPr>
          <p:nvPr/>
        </p:nvSpPr>
        <p:spPr bwMode="auto">
          <a:xfrm>
            <a:off x="323850" y="2808288"/>
            <a:ext cx="1438275"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c) </a:t>
            </a:r>
            <a:r>
              <a:rPr lang="en-GB" altLang="en-US" sz="3200">
                <a:latin typeface="Times New Roman" pitchFamily="18" charset="0"/>
                <a:cs typeface="Times New Roman" pitchFamily="18" charset="0"/>
              </a:rPr>
              <a:t>Lust.</a:t>
            </a:r>
            <a:endParaRPr lang="en-GB" altLang="en-US" sz="3200"/>
          </a:p>
        </p:txBody>
      </p:sp>
      <p:sp>
        <p:nvSpPr>
          <p:cNvPr id="10" name="Rectangle 9"/>
          <p:cNvSpPr>
            <a:spLocks noChangeArrowheads="1"/>
          </p:cNvSpPr>
          <p:nvPr/>
        </p:nvSpPr>
        <p:spPr bwMode="auto">
          <a:xfrm>
            <a:off x="323850" y="4249738"/>
            <a:ext cx="2679700"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d) </a:t>
            </a:r>
            <a:r>
              <a:rPr lang="en-GB" altLang="en-US" sz="3200">
                <a:latin typeface="Times New Roman" pitchFamily="18" charset="0"/>
                <a:cs typeface="Times New Roman" pitchFamily="18" charset="0"/>
              </a:rPr>
              <a:t>Evil desires.</a:t>
            </a:r>
            <a:endParaRPr lang="en-GB" altLang="en-US" sz="3200"/>
          </a:p>
        </p:txBody>
      </p:sp>
      <p:sp>
        <p:nvSpPr>
          <p:cNvPr id="11" name="Rectangle 10"/>
          <p:cNvSpPr>
            <a:spLocks noChangeArrowheads="1"/>
          </p:cNvSpPr>
          <p:nvPr/>
        </p:nvSpPr>
        <p:spPr bwMode="auto">
          <a:xfrm>
            <a:off x="5045075" y="4003675"/>
            <a:ext cx="5792788" cy="1077913"/>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If a man looks after a woman and </a:t>
            </a:r>
          </a:p>
          <a:p>
            <a:pPr eaLnBrk="1" hangingPunct="1">
              <a:lnSpc>
                <a:spcPct val="100000"/>
              </a:lnSpc>
              <a:spcBef>
                <a:spcPct val="0"/>
              </a:spcBef>
              <a:buFontTx/>
              <a:buNone/>
            </a:pPr>
            <a:r>
              <a:rPr lang="en-GB" altLang="en-US" sz="3200">
                <a:latin typeface="Times New Roman" pitchFamily="18" charset="0"/>
                <a:cs typeface="Times New Roman" pitchFamily="18" charset="0"/>
              </a:rPr>
              <a:t>lusts after her in his heart.</a:t>
            </a:r>
            <a:endParaRPr lang="en-GB" altLang="en-US" sz="3200"/>
          </a:p>
        </p:txBody>
      </p:sp>
      <p:sp>
        <p:nvSpPr>
          <p:cNvPr id="12" name="Rectangle 11"/>
          <p:cNvSpPr>
            <a:spLocks noChangeArrowheads="1"/>
          </p:cNvSpPr>
          <p:nvPr/>
        </p:nvSpPr>
        <p:spPr bwMode="auto">
          <a:xfrm>
            <a:off x="411163" y="5692775"/>
            <a:ext cx="1712912"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e) </a:t>
            </a:r>
            <a:r>
              <a:rPr lang="en-GB" altLang="en-US" sz="3200">
                <a:latin typeface="Times New Roman" pitchFamily="18" charset="0"/>
                <a:cs typeface="Times New Roman" pitchFamily="18" charset="0"/>
              </a:rPr>
              <a:t>Greed.</a:t>
            </a:r>
            <a:endParaRPr lang="en-GB"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1000"/>
                                        <p:tgtEl>
                                          <p:spTgt spid="9"/>
                                        </p:tgtEl>
                                      </p:cBhvr>
                                    </p:animEffect>
                                    <p:anim calcmode="lin" valueType="num">
                                      <p:cBhvr>
                                        <p:cTn id="30" dur="1000" fill="hold"/>
                                        <p:tgtEl>
                                          <p:spTgt spid="9"/>
                                        </p:tgtEl>
                                        <p:attrNameLst>
                                          <p:attrName>ppt_x</p:attrName>
                                        </p:attrNameLst>
                                      </p:cBhvr>
                                      <p:tavLst>
                                        <p:tav tm="0">
                                          <p:val>
                                            <p:strVal val="#ppt_x"/>
                                          </p:val>
                                        </p:tav>
                                        <p:tav tm="100000">
                                          <p:val>
                                            <p:strVal val="#ppt_x"/>
                                          </p:val>
                                        </p:tav>
                                      </p:tavLst>
                                    </p:anim>
                                    <p:anim calcmode="lin" valueType="num">
                                      <p:cBhvr>
                                        <p:cTn id="3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1000"/>
                                        <p:tgtEl>
                                          <p:spTgt spid="8"/>
                                        </p:tgtEl>
                                      </p:cBhvr>
                                    </p:animEffect>
                                    <p:anim calcmode="lin" valueType="num">
                                      <p:cBhvr>
                                        <p:cTn id="37" dur="1000" fill="hold"/>
                                        <p:tgtEl>
                                          <p:spTgt spid="8"/>
                                        </p:tgtEl>
                                        <p:attrNameLst>
                                          <p:attrName>ppt_x</p:attrName>
                                        </p:attrNameLst>
                                      </p:cBhvr>
                                      <p:tavLst>
                                        <p:tav tm="0">
                                          <p:val>
                                            <p:strVal val="#ppt_x"/>
                                          </p:val>
                                        </p:tav>
                                        <p:tav tm="100000">
                                          <p:val>
                                            <p:strVal val="#ppt_x"/>
                                          </p:val>
                                        </p:tav>
                                      </p:tavLst>
                                    </p:anim>
                                    <p:anim calcmode="lin" valueType="num">
                                      <p:cBhvr>
                                        <p:cTn id="3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1000"/>
                                        <p:tgtEl>
                                          <p:spTgt spid="10"/>
                                        </p:tgtEl>
                                      </p:cBhvr>
                                    </p:animEffect>
                                    <p:anim calcmode="lin" valueType="num">
                                      <p:cBhvr>
                                        <p:cTn id="44" dur="1000" fill="hold"/>
                                        <p:tgtEl>
                                          <p:spTgt spid="10"/>
                                        </p:tgtEl>
                                        <p:attrNameLst>
                                          <p:attrName>ppt_x</p:attrName>
                                        </p:attrNameLst>
                                      </p:cBhvr>
                                      <p:tavLst>
                                        <p:tav tm="0">
                                          <p:val>
                                            <p:strVal val="#ppt_x"/>
                                          </p:val>
                                        </p:tav>
                                        <p:tav tm="100000">
                                          <p:val>
                                            <p:strVal val="#ppt_x"/>
                                          </p:val>
                                        </p:tav>
                                      </p:tavLst>
                                    </p:anim>
                                    <p:anim calcmode="lin" valueType="num">
                                      <p:cBhvr>
                                        <p:cTn id="4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down)">
                                      <p:cBhvr>
                                        <p:cTn id="50" dur="500"/>
                                        <p:tgtEl>
                                          <p:spTgt spid="1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1000"/>
                                        <p:tgtEl>
                                          <p:spTgt spid="12"/>
                                        </p:tgtEl>
                                      </p:cBhvr>
                                    </p:animEffect>
                                    <p:anim calcmode="lin" valueType="num">
                                      <p:cBhvr>
                                        <p:cTn id="56" dur="1000" fill="hold"/>
                                        <p:tgtEl>
                                          <p:spTgt spid="12"/>
                                        </p:tgtEl>
                                        <p:attrNameLst>
                                          <p:attrName>ppt_x</p:attrName>
                                        </p:attrNameLst>
                                      </p:cBhvr>
                                      <p:tavLst>
                                        <p:tav tm="0">
                                          <p:val>
                                            <p:strVal val="#ppt_x"/>
                                          </p:val>
                                        </p:tav>
                                        <p:tav tm="100000">
                                          <p:val>
                                            <p:strVal val="#ppt_x"/>
                                          </p:val>
                                        </p:tav>
                                      </p:tavLst>
                                    </p:anim>
                                    <p:anim calcmode="lin" valueType="num">
                                      <p:cBhvr>
                                        <p:cTn id="5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771525" y="233363"/>
            <a:ext cx="96361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cs typeface="Times New Roman" pitchFamily="18" charset="0"/>
              </a:rPr>
              <a:t>“Because of these, the </a:t>
            </a:r>
            <a:r>
              <a:rPr lang="en-GB" altLang="en-US" sz="3600" b="1">
                <a:solidFill>
                  <a:schemeClr val="bg1"/>
                </a:solidFill>
                <a:latin typeface="Times New Roman" pitchFamily="18" charset="0"/>
                <a:cs typeface="Times New Roman" pitchFamily="18" charset="0"/>
              </a:rPr>
              <a:t>wrath of God </a:t>
            </a:r>
            <a:r>
              <a:rPr lang="en-GB" altLang="en-US" sz="3600">
                <a:solidFill>
                  <a:srgbClr val="FFFF00"/>
                </a:solidFill>
                <a:latin typeface="Times New Roman" pitchFamily="18" charset="0"/>
                <a:cs typeface="Times New Roman" pitchFamily="18" charset="0"/>
              </a:rPr>
              <a:t>is coming”…</a:t>
            </a:r>
          </a:p>
          <a:p>
            <a:pPr eaLnBrk="1" hangingPunct="1">
              <a:lnSpc>
                <a:spcPct val="100000"/>
              </a:lnSpc>
              <a:spcBef>
                <a:spcPct val="0"/>
              </a:spcBef>
              <a:buFontTx/>
              <a:buNone/>
            </a:pPr>
            <a:r>
              <a:rPr lang="en-GB" altLang="en-US" sz="3600" b="1" i="1">
                <a:solidFill>
                  <a:srgbClr val="FFFF00"/>
                </a:solidFill>
                <a:latin typeface="Times New Roman" pitchFamily="18" charset="0"/>
                <a:cs typeface="Times New Roman" pitchFamily="18" charset="0"/>
              </a:rPr>
              <a:t>Colossians 3:6 (NIV)</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0038" y="1970088"/>
            <a:ext cx="5989637"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671763" y="5853113"/>
            <a:ext cx="63261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a:solidFill>
                  <a:schemeClr val="bg1"/>
                </a:solidFill>
                <a:latin typeface="Times New Roman" pitchFamily="18" charset="0"/>
                <a:cs typeface="Times New Roman" pitchFamily="18" charset="0"/>
              </a:rPr>
              <a:t>His judicial reaction to evil</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95275" y="450850"/>
            <a:ext cx="11423650"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Romans 1:18 (NIV)</a:t>
            </a:r>
            <a:endParaRPr lang="en-GB" altLang="en-US" sz="3200" i="1">
              <a:latin typeface="Times New Roman" pitchFamily="18" charset="0"/>
              <a:cs typeface="Times New Roman" pitchFamily="18" charset="0"/>
            </a:endParaRPr>
          </a:p>
          <a:p>
            <a:pPr algn="just" eaLnBrk="1" hangingPunct="1">
              <a:lnSpc>
                <a:spcPct val="100000"/>
              </a:lnSpc>
              <a:spcBef>
                <a:spcPct val="0"/>
              </a:spcBef>
              <a:buFontTx/>
              <a:buNone/>
            </a:pPr>
            <a:r>
              <a:rPr lang="en-GB" altLang="en-US" sz="3200">
                <a:latin typeface="Times New Roman" pitchFamily="18" charset="0"/>
                <a:cs typeface="Times New Roman" pitchFamily="18" charset="0"/>
              </a:rPr>
              <a:t>The </a:t>
            </a:r>
            <a:r>
              <a:rPr lang="en-GB" altLang="en-US" sz="3200" i="1">
                <a:latin typeface="Times New Roman" pitchFamily="18" charset="0"/>
                <a:cs typeface="Times New Roman" pitchFamily="18" charset="0"/>
              </a:rPr>
              <a:t>wrath of God </a:t>
            </a:r>
            <a:r>
              <a:rPr lang="en-GB" altLang="en-US" sz="3200">
                <a:solidFill>
                  <a:srgbClr val="FF0000"/>
                </a:solidFill>
                <a:latin typeface="Times New Roman" pitchFamily="18" charset="0"/>
                <a:cs typeface="Times New Roman" pitchFamily="18" charset="0"/>
              </a:rPr>
              <a:t>is</a:t>
            </a:r>
            <a:r>
              <a:rPr lang="en-GB" altLang="en-US" sz="3200">
                <a:latin typeface="Times New Roman" pitchFamily="18" charset="0"/>
                <a:cs typeface="Times New Roman" pitchFamily="18" charset="0"/>
              </a:rPr>
              <a:t> being revealed from heaven against all the godlessness and wickedness of people, who suppress the truth by their wickedness,</a:t>
            </a:r>
          </a:p>
        </p:txBody>
      </p:sp>
      <p:sp>
        <p:nvSpPr>
          <p:cNvPr id="3" name="Rectangle 2"/>
          <p:cNvSpPr>
            <a:spLocks noChangeArrowheads="1"/>
          </p:cNvSpPr>
          <p:nvPr/>
        </p:nvSpPr>
        <p:spPr bwMode="auto">
          <a:xfrm>
            <a:off x="2911475" y="2738438"/>
            <a:ext cx="56864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There is a future wrath of God:</a:t>
            </a:r>
          </a:p>
        </p:txBody>
      </p:sp>
      <p:sp>
        <p:nvSpPr>
          <p:cNvPr id="7" name="Rectangle 6"/>
          <p:cNvSpPr>
            <a:spLocks noChangeArrowheads="1"/>
          </p:cNvSpPr>
          <p:nvPr/>
        </p:nvSpPr>
        <p:spPr bwMode="auto">
          <a:xfrm>
            <a:off x="625475" y="3546475"/>
            <a:ext cx="10763250"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Romans 2:5 (NIV)</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But because of your stubbornness and your unrepentant heart, you are storing up wrath against yourself for the day of </a:t>
            </a:r>
            <a:r>
              <a:rPr lang="en-GB" altLang="en-US" sz="3200" i="1">
                <a:latin typeface="Times New Roman" pitchFamily="18" charset="0"/>
                <a:cs typeface="Times New Roman" pitchFamily="18" charset="0"/>
              </a:rPr>
              <a:t>God’s wrath</a:t>
            </a:r>
            <a:r>
              <a:rPr lang="en-GB" altLang="en-US" sz="3200">
                <a:latin typeface="Times New Roman" pitchFamily="18" charset="0"/>
                <a:cs typeface="Times New Roman" pitchFamily="18" charset="0"/>
              </a:rPr>
              <a:t>, when his righteous judgment </a:t>
            </a:r>
            <a:r>
              <a:rPr lang="en-GB" altLang="en-US" sz="3200">
                <a:solidFill>
                  <a:srgbClr val="FF0000"/>
                </a:solidFill>
                <a:latin typeface="Times New Roman" pitchFamily="18" charset="0"/>
                <a:cs typeface="Times New Roman" pitchFamily="18" charset="0"/>
              </a:rPr>
              <a:t>will be revealed</a:t>
            </a:r>
            <a:r>
              <a:rPr lang="en-GB" altLang="en-US" sz="3200">
                <a:latin typeface="Times New Roman" pitchFamily="18" charset="0"/>
                <a:cs typeface="Times New Roman" pitchFamily="18" charset="0"/>
              </a:rPr>
              <a:t>.</a:t>
            </a:r>
          </a:p>
        </p:txBody>
      </p:sp>
      <p:sp>
        <p:nvSpPr>
          <p:cNvPr id="8" name="Rectangle 7"/>
          <p:cNvSpPr>
            <a:spLocks noChangeArrowheads="1"/>
          </p:cNvSpPr>
          <p:nvPr/>
        </p:nvSpPr>
        <p:spPr bwMode="auto">
          <a:xfrm>
            <a:off x="735013" y="5995988"/>
            <a:ext cx="25193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Romans 2:8 </a:t>
            </a:r>
          </a:p>
        </p:txBody>
      </p:sp>
      <p:sp>
        <p:nvSpPr>
          <p:cNvPr id="9" name="Rectangle 8"/>
          <p:cNvSpPr>
            <a:spLocks noChangeArrowheads="1"/>
          </p:cNvSpPr>
          <p:nvPr/>
        </p:nvSpPr>
        <p:spPr bwMode="auto">
          <a:xfrm>
            <a:off x="5130800" y="6027738"/>
            <a:ext cx="41211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Romans 3:5 and 9:22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down)">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7" grpId="0" animBg="1"/>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911475" y="149225"/>
            <a:ext cx="71072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There is a Wrath of God in the Present:</a:t>
            </a:r>
          </a:p>
        </p:txBody>
      </p:sp>
      <p:sp>
        <p:nvSpPr>
          <p:cNvPr id="4" name="Rectangle 3"/>
          <p:cNvSpPr>
            <a:spLocks noChangeArrowheads="1"/>
          </p:cNvSpPr>
          <p:nvPr/>
        </p:nvSpPr>
        <p:spPr bwMode="auto">
          <a:xfrm>
            <a:off x="393700" y="733425"/>
            <a:ext cx="11310938" cy="600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Therefore God gave them over in the sinful desires of their hearts to sexual impurity for the degrading of their bodies with one another…</a:t>
            </a:r>
            <a:r>
              <a:rPr lang="en-GB" altLang="en-US" sz="3200" baseline="30000">
                <a:latin typeface="Times New Roman" pitchFamily="18" charset="0"/>
                <a:cs typeface="Times New Roman" pitchFamily="18" charset="0"/>
              </a:rPr>
              <a:t>26 </a:t>
            </a:r>
            <a:r>
              <a:rPr lang="en-GB" altLang="en-US" sz="3200">
                <a:latin typeface="Times New Roman" pitchFamily="18" charset="0"/>
                <a:cs typeface="Times New Roman" pitchFamily="18" charset="0"/>
              </a:rPr>
              <a:t>Because of this, God gave them over to shameful lusts. Even their women exchanged natural sexual relations for unnatural ones. </a:t>
            </a:r>
            <a:r>
              <a:rPr lang="en-GB" altLang="en-US" sz="3200" baseline="30000">
                <a:latin typeface="Times New Roman" pitchFamily="18" charset="0"/>
                <a:cs typeface="Times New Roman" pitchFamily="18" charset="0"/>
              </a:rPr>
              <a:t>27 </a:t>
            </a:r>
            <a:r>
              <a:rPr lang="en-GB" altLang="en-US" sz="3200">
                <a:latin typeface="Times New Roman" pitchFamily="18" charset="0"/>
                <a:cs typeface="Times New Roman" pitchFamily="18" charset="0"/>
              </a:rPr>
              <a:t>In the same way the men also abandoned natural relations with women and were inflamed with lust for one another. Men committed shameful acts with other men, and received in themselves the due penalty for their error. </a:t>
            </a:r>
            <a:r>
              <a:rPr lang="en-GB" altLang="en-US" sz="3200" baseline="30000">
                <a:latin typeface="Times New Roman" pitchFamily="18" charset="0"/>
                <a:cs typeface="Times New Roman" pitchFamily="18" charset="0"/>
              </a:rPr>
              <a:t>28 </a:t>
            </a:r>
            <a:r>
              <a:rPr lang="en-GB" altLang="en-US" sz="3200">
                <a:latin typeface="Times New Roman" pitchFamily="18" charset="0"/>
                <a:cs typeface="Times New Roman" pitchFamily="18" charset="0"/>
              </a:rPr>
              <a:t>Furthermore, just as they did not think it worthwhile to retain the knowledge of God, so God gave them over to a depraved mind, so that they do what ought not to be done.</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Romans 1:24, 25-28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911475" y="149225"/>
            <a:ext cx="71072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There is a Wrath of God in the Present:</a:t>
            </a:r>
          </a:p>
        </p:txBody>
      </p:sp>
      <p:sp>
        <p:nvSpPr>
          <p:cNvPr id="2" name="Rectangle 1"/>
          <p:cNvSpPr>
            <a:spLocks noChangeArrowheads="1"/>
          </p:cNvSpPr>
          <p:nvPr/>
        </p:nvSpPr>
        <p:spPr bwMode="auto">
          <a:xfrm>
            <a:off x="1150938" y="925513"/>
            <a:ext cx="10047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He removes the restraints within society against evil and lets it have its way.</a:t>
            </a:r>
            <a:endParaRPr lang="en-GB" altLang="en-US" sz="3200">
              <a:solidFill>
                <a:schemeClr val="bg1"/>
              </a:solidFill>
            </a:endParaRPr>
          </a:p>
        </p:txBody>
      </p:sp>
      <p:sp>
        <p:nvSpPr>
          <p:cNvPr id="5" name="Rectangle 4"/>
          <p:cNvSpPr>
            <a:spLocks noChangeArrowheads="1"/>
          </p:cNvSpPr>
          <p:nvPr/>
        </p:nvSpPr>
        <p:spPr bwMode="auto">
          <a:xfrm>
            <a:off x="1325563" y="2836863"/>
            <a:ext cx="9101137"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dirty="0">
                <a:latin typeface="Times New Roman" pitchFamily="18" charset="0"/>
                <a:cs typeface="Times New Roman" pitchFamily="18" charset="0"/>
              </a:rPr>
              <a:t>Romans 6 says, </a:t>
            </a:r>
            <a:r>
              <a:rPr lang="en-GB" altLang="en-US" sz="4000" dirty="0" smtClean="0">
                <a:latin typeface="Times New Roman" pitchFamily="18" charset="0"/>
                <a:cs typeface="Times New Roman" pitchFamily="18" charset="0"/>
              </a:rPr>
              <a:t>“the </a:t>
            </a:r>
            <a:r>
              <a:rPr lang="en-GB" altLang="en-US" sz="4000" dirty="0">
                <a:latin typeface="Times New Roman" pitchFamily="18" charset="0"/>
                <a:cs typeface="Times New Roman" pitchFamily="18" charset="0"/>
              </a:rPr>
              <a:t>wages of sin is death</a:t>
            </a:r>
            <a:r>
              <a:rPr lang="en-GB" altLang="en-US" sz="4000" dirty="0" smtClean="0">
                <a:latin typeface="Times New Roman" pitchFamily="18" charset="0"/>
                <a:cs typeface="Times New Roman" pitchFamily="18" charset="0"/>
              </a:rPr>
              <a:t>.”</a:t>
            </a:r>
            <a:endParaRPr lang="en-GB" altLang="en-US" sz="4000" dirty="0"/>
          </a:p>
        </p:txBody>
      </p:sp>
      <p:sp>
        <p:nvSpPr>
          <p:cNvPr id="6" name="Rectangle 5"/>
          <p:cNvSpPr>
            <a:spLocks noChangeArrowheads="1"/>
          </p:cNvSpPr>
          <p:nvPr/>
        </p:nvSpPr>
        <p:spPr bwMode="auto">
          <a:xfrm>
            <a:off x="1150938" y="4540250"/>
            <a:ext cx="9872662" cy="1569660"/>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dirty="0" smtClean="0">
                <a:latin typeface="Times New Roman" pitchFamily="18" charset="0"/>
                <a:cs typeface="Times New Roman" pitchFamily="18" charset="0"/>
              </a:rPr>
              <a:t>“You </a:t>
            </a:r>
            <a:r>
              <a:rPr lang="en-GB" altLang="en-US" sz="3200" dirty="0">
                <a:latin typeface="Times New Roman" pitchFamily="18" charset="0"/>
                <a:cs typeface="Times New Roman" pitchFamily="18" charset="0"/>
              </a:rPr>
              <a:t>used to walk in these ways, in the life you once lived</a:t>
            </a:r>
            <a:r>
              <a:rPr lang="en-GB" altLang="en-US" sz="3200" dirty="0" smtClean="0">
                <a:latin typeface="Times New Roman" pitchFamily="18" charset="0"/>
                <a:cs typeface="Times New Roman" pitchFamily="18" charset="0"/>
              </a:rPr>
              <a:t>.”</a:t>
            </a:r>
            <a:endParaRPr lang="en-GB" altLang="en-US" sz="3200" dirty="0">
              <a:latin typeface="Times New Roman" pitchFamily="18" charset="0"/>
              <a:cs typeface="Times New Roman" pitchFamily="18" charset="0"/>
            </a:endParaRPr>
          </a:p>
          <a:p>
            <a:pPr algn="just" eaLnBrk="1" hangingPunct="1">
              <a:lnSpc>
                <a:spcPct val="100000"/>
              </a:lnSpc>
              <a:spcBef>
                <a:spcPct val="0"/>
              </a:spcBef>
              <a:buFontTx/>
              <a:buNone/>
            </a:pPr>
            <a:r>
              <a:rPr lang="en-GB" altLang="en-US" sz="3200" b="1" i="1" dirty="0">
                <a:latin typeface="Times New Roman" pitchFamily="18" charset="0"/>
                <a:cs typeface="Times New Roman" pitchFamily="18" charset="0"/>
              </a:rPr>
              <a:t>Colossians 3:7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637088" y="261938"/>
            <a:ext cx="19034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New life </a:t>
            </a:r>
            <a:endParaRPr lang="en-GB" altLang="en-US" sz="36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352425" y="1166813"/>
            <a:ext cx="10825163" cy="1754187"/>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“For sin shall no longer be your master, because you are not under the law, but under grace.” </a:t>
            </a:r>
          </a:p>
          <a:p>
            <a:pPr algn="just" eaLnBrk="1" hangingPunct="1">
              <a:lnSpc>
                <a:spcPct val="100000"/>
              </a:lnSpc>
              <a:spcBef>
                <a:spcPct val="0"/>
              </a:spcBef>
              <a:buFontTx/>
              <a:buNone/>
            </a:pPr>
            <a:r>
              <a:rPr lang="en-GB" altLang="en-US" sz="3600" b="1" i="1">
                <a:latin typeface="Times New Roman" pitchFamily="18" charset="0"/>
                <a:cs typeface="Times New Roman" pitchFamily="18" charset="0"/>
              </a:rPr>
              <a:t>Romans 6:14 (NIV)</a:t>
            </a:r>
          </a:p>
        </p:txBody>
      </p:sp>
      <p:sp>
        <p:nvSpPr>
          <p:cNvPr id="5" name="Rectangle 4"/>
          <p:cNvSpPr>
            <a:spLocks noChangeArrowheads="1"/>
          </p:cNvSpPr>
          <p:nvPr/>
        </p:nvSpPr>
        <p:spPr bwMode="auto">
          <a:xfrm>
            <a:off x="487363" y="3965575"/>
            <a:ext cx="10879137" cy="2555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But now you must also </a:t>
            </a:r>
            <a:r>
              <a:rPr lang="en-GB" altLang="en-US" sz="3200">
                <a:solidFill>
                  <a:srgbClr val="FF0000"/>
                </a:solidFill>
                <a:latin typeface="Times New Roman" pitchFamily="18" charset="0"/>
                <a:cs typeface="Times New Roman" pitchFamily="18" charset="0"/>
              </a:rPr>
              <a:t>rid yourselves </a:t>
            </a:r>
            <a:r>
              <a:rPr lang="en-GB" altLang="en-US" sz="3200">
                <a:latin typeface="Times New Roman" pitchFamily="18" charset="0"/>
                <a:cs typeface="Times New Roman" pitchFamily="18" charset="0"/>
              </a:rPr>
              <a:t>of all such things as these: anger, rage, malice, slander, and filthy language from your lips. </a:t>
            </a:r>
            <a:r>
              <a:rPr lang="en-GB" altLang="en-US" sz="3200" baseline="30000">
                <a:latin typeface="Times New Roman" pitchFamily="18" charset="0"/>
                <a:cs typeface="Times New Roman" pitchFamily="18" charset="0"/>
              </a:rPr>
              <a:t>9 </a:t>
            </a:r>
            <a:r>
              <a:rPr lang="en-GB" altLang="en-US" sz="3200">
                <a:latin typeface="Times New Roman" pitchFamily="18" charset="0"/>
                <a:cs typeface="Times New Roman" pitchFamily="18" charset="0"/>
              </a:rPr>
              <a:t>Do not lie to each other, since you have taken off your old self with its practices </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Colossians 3:8-9 (NIV)</a:t>
            </a:r>
            <a:endParaRPr lang="en-GB" altLang="en-US" sz="3200" b="1" i="1"/>
          </a:p>
        </p:txBody>
      </p:sp>
      <p:sp>
        <p:nvSpPr>
          <p:cNvPr id="6" name="Rectangle 5"/>
          <p:cNvSpPr>
            <a:spLocks noChangeArrowheads="1"/>
          </p:cNvSpPr>
          <p:nvPr/>
        </p:nvSpPr>
        <p:spPr bwMode="auto">
          <a:xfrm>
            <a:off x="1271588" y="3179763"/>
            <a:ext cx="100949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A change has come. You are no longer what you once were.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5"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782638" y="374650"/>
            <a:ext cx="109902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How to live this new life when we struggle with sin every day?</a:t>
            </a:r>
          </a:p>
        </p:txBody>
      </p:sp>
      <p:sp>
        <p:nvSpPr>
          <p:cNvPr id="3" name="Rectangle 2"/>
          <p:cNvSpPr>
            <a:spLocks noChangeArrowheads="1"/>
          </p:cNvSpPr>
          <p:nvPr/>
        </p:nvSpPr>
        <p:spPr bwMode="auto">
          <a:xfrm>
            <a:off x="782638" y="1401763"/>
            <a:ext cx="797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a) By fixing our thoughts on Christ.</a:t>
            </a:r>
          </a:p>
        </p:txBody>
      </p:sp>
      <p:sp>
        <p:nvSpPr>
          <p:cNvPr id="7" name="Rectangle 6"/>
          <p:cNvSpPr>
            <a:spLocks noChangeArrowheads="1"/>
          </p:cNvSpPr>
          <p:nvPr/>
        </p:nvSpPr>
        <p:spPr bwMode="auto">
          <a:xfrm>
            <a:off x="892175" y="2428875"/>
            <a:ext cx="5845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b) By applying the gospel.</a:t>
            </a:r>
            <a:endParaRPr lang="en-GB" altLang="en-US" sz="4000">
              <a:solidFill>
                <a:srgbClr val="FFFF00"/>
              </a:solidFill>
              <a:latin typeface="Times New Roman" pitchFamily="18" charset="0"/>
              <a:cs typeface="Times New Roman" pitchFamily="18" charset="0"/>
            </a:endParaRPr>
          </a:p>
        </p:txBody>
      </p:sp>
      <p:sp>
        <p:nvSpPr>
          <p:cNvPr id="8" name="Rectangle 7"/>
          <p:cNvSpPr>
            <a:spLocks noChangeArrowheads="1"/>
          </p:cNvSpPr>
          <p:nvPr/>
        </p:nvSpPr>
        <p:spPr bwMode="auto">
          <a:xfrm>
            <a:off x="642938" y="3751263"/>
            <a:ext cx="10709275" cy="15700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latin typeface="Times New Roman" pitchFamily="18" charset="0"/>
                <a:cs typeface="Times New Roman" pitchFamily="18" charset="0"/>
              </a:rPr>
              <a:t>“The Gospel is essentially a reproductive organism, a plant whose seed is in itself”.</a:t>
            </a:r>
          </a:p>
          <a:p>
            <a:pPr eaLnBrk="1" hangingPunct="1">
              <a:lnSpc>
                <a:spcPct val="100000"/>
              </a:lnSpc>
              <a:spcBef>
                <a:spcPct val="0"/>
              </a:spcBef>
              <a:buFontTx/>
              <a:buNone/>
            </a:pPr>
            <a:r>
              <a:rPr lang="en-GB" altLang="en-US" sz="1600" b="1">
                <a:solidFill>
                  <a:srgbClr val="002060"/>
                </a:solidFill>
                <a:latin typeface="Times New Roman" pitchFamily="18" charset="0"/>
                <a:cs typeface="Times New Roman" pitchFamily="18" charset="0"/>
              </a:rPr>
              <a:t>Lightfoot, J.B. </a:t>
            </a:r>
            <a:r>
              <a:rPr lang="en-GB" altLang="en-US" sz="1600" b="1" i="1">
                <a:solidFill>
                  <a:srgbClr val="002060"/>
                </a:solidFill>
                <a:latin typeface="Times New Roman" pitchFamily="18" charset="0"/>
                <a:cs typeface="Times New Roman" pitchFamily="18" charset="0"/>
              </a:rPr>
              <a:t>St Paul’s Epistles to the Colossians and to Philemon, </a:t>
            </a:r>
            <a:r>
              <a:rPr lang="en-GB" altLang="en-US" sz="1600" b="1">
                <a:solidFill>
                  <a:srgbClr val="002060"/>
                </a:solidFill>
                <a:latin typeface="Times New Roman" pitchFamily="18" charset="0"/>
                <a:cs typeface="Times New Roman" pitchFamily="18" charset="0"/>
              </a:rPr>
              <a:t>London: Macmillan, 1879, p135.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7" grpId="0"/>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44500" y="295275"/>
            <a:ext cx="7896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c) By depending on the Holy Spirit.</a:t>
            </a:r>
          </a:p>
        </p:txBody>
      </p:sp>
      <p:sp>
        <p:nvSpPr>
          <p:cNvPr id="2" name="Rectangle 1"/>
          <p:cNvSpPr>
            <a:spLocks noChangeArrowheads="1"/>
          </p:cNvSpPr>
          <p:nvPr/>
        </p:nvSpPr>
        <p:spPr bwMode="auto">
          <a:xfrm>
            <a:off x="542925" y="1319213"/>
            <a:ext cx="11285538" cy="1816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“and have put on the new self, which is being renewed in  knowledge in the image of its Creator.”</a:t>
            </a:r>
          </a:p>
          <a:p>
            <a:pPr eaLnBrk="1" hangingPunct="1">
              <a:lnSpc>
                <a:spcPct val="100000"/>
              </a:lnSpc>
              <a:spcBef>
                <a:spcPct val="0"/>
              </a:spcBef>
              <a:buFontTx/>
              <a:buNone/>
            </a:pPr>
            <a:r>
              <a:rPr lang="en-GB" altLang="en-US" sz="3200" b="1" i="1">
                <a:solidFill>
                  <a:srgbClr val="000099"/>
                </a:solidFill>
                <a:latin typeface="Times New Roman" pitchFamily="18" charset="0"/>
                <a:cs typeface="Times New Roman" pitchFamily="18" charset="0"/>
              </a:rPr>
              <a:t>Colossians 3:10 (NIV) </a:t>
            </a:r>
            <a:endParaRPr lang="en-GB" altLang="en-US" sz="3200" b="1" i="1">
              <a:solidFill>
                <a:srgbClr val="000099"/>
              </a:solidFill>
            </a:endParaRPr>
          </a:p>
        </p:txBody>
      </p:sp>
      <p:sp>
        <p:nvSpPr>
          <p:cNvPr id="5" name="Rectangle 4"/>
          <p:cNvSpPr>
            <a:spLocks noChangeArrowheads="1"/>
          </p:cNvSpPr>
          <p:nvPr/>
        </p:nvSpPr>
        <p:spPr bwMode="auto">
          <a:xfrm>
            <a:off x="376238" y="3424238"/>
            <a:ext cx="11452225" cy="3048000"/>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And we all, who with unveiled faces contemplate the Lord’s glory, </a:t>
            </a:r>
            <a:r>
              <a:rPr lang="en-GB" altLang="en-US" sz="4000">
                <a:solidFill>
                  <a:srgbClr val="FF0000"/>
                </a:solidFill>
                <a:latin typeface="Times New Roman" pitchFamily="18" charset="0"/>
                <a:cs typeface="Times New Roman" pitchFamily="18" charset="0"/>
              </a:rPr>
              <a:t>are being </a:t>
            </a:r>
            <a:r>
              <a:rPr lang="en-GB" altLang="en-US" sz="4000" b="1">
                <a:solidFill>
                  <a:srgbClr val="FF0000"/>
                </a:solidFill>
                <a:latin typeface="Times New Roman" pitchFamily="18" charset="0"/>
                <a:cs typeface="Times New Roman" pitchFamily="18" charset="0"/>
              </a:rPr>
              <a:t>transformed</a:t>
            </a:r>
            <a:r>
              <a:rPr lang="en-GB" altLang="en-US" sz="4000">
                <a:solidFill>
                  <a:srgbClr val="FF0000"/>
                </a:solidFill>
                <a:latin typeface="Times New Roman" pitchFamily="18" charset="0"/>
                <a:cs typeface="Times New Roman" pitchFamily="18" charset="0"/>
              </a:rPr>
              <a:t> into his image </a:t>
            </a:r>
            <a:r>
              <a:rPr lang="en-GB" altLang="en-US" sz="4000">
                <a:latin typeface="Times New Roman" pitchFamily="18" charset="0"/>
                <a:cs typeface="Times New Roman" pitchFamily="18" charset="0"/>
              </a:rPr>
              <a:t>with ever-increasing glory, which comes from the Lord, who is the Spirit.</a:t>
            </a:r>
          </a:p>
          <a:p>
            <a:pPr eaLnBrk="1" hangingPunct="1">
              <a:lnSpc>
                <a:spcPct val="100000"/>
              </a:lnSpc>
              <a:spcBef>
                <a:spcPct val="0"/>
              </a:spcBef>
              <a:buFontTx/>
              <a:buNone/>
            </a:pPr>
            <a:r>
              <a:rPr lang="en-GB" altLang="en-US" sz="3200" b="1" i="1">
                <a:latin typeface="Times New Roman" pitchFamily="18" charset="0"/>
                <a:cs typeface="Times New Roman" pitchFamily="18" charset="0"/>
              </a:rPr>
              <a:t>2 Corinthians 3:18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804863" y="571500"/>
            <a:ext cx="82280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3. New community (Colossians 3:11) </a:t>
            </a:r>
            <a:endParaRPr lang="en-GB" altLang="en-US" sz="40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534988" y="1800225"/>
            <a:ext cx="10825162" cy="2492375"/>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“Here there is no Gentile or Jew, circumcised or uncircumcised, barbarian, Scythian, slave or free, but Christ is all, and is in all.”</a:t>
            </a:r>
          </a:p>
          <a:p>
            <a:pPr algn="just" eaLnBrk="1" hangingPunct="1">
              <a:lnSpc>
                <a:spcPct val="100000"/>
              </a:lnSpc>
              <a:spcBef>
                <a:spcPct val="0"/>
              </a:spcBef>
              <a:buFontTx/>
              <a:buNone/>
            </a:pPr>
            <a:r>
              <a:rPr lang="en-GB" altLang="en-US" sz="3600" b="1" i="1">
                <a:latin typeface="Times New Roman" pitchFamily="18" charset="0"/>
                <a:cs typeface="Times New Roman" pitchFamily="18" charset="0"/>
              </a:rPr>
              <a:t>Colossians 3:11 (NIV)</a:t>
            </a:r>
            <a:endParaRPr lang="en-GB" altLang="en-US" sz="3600" b="1" i="1"/>
          </a:p>
        </p:txBody>
      </p:sp>
      <p:sp>
        <p:nvSpPr>
          <p:cNvPr id="3" name="Rectangle 2"/>
          <p:cNvSpPr>
            <a:spLocks noChangeArrowheads="1"/>
          </p:cNvSpPr>
          <p:nvPr/>
        </p:nvSpPr>
        <p:spPr bwMode="auto">
          <a:xfrm>
            <a:off x="2586038" y="5262563"/>
            <a:ext cx="611028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The Oneness of the body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074" name="Rectangle 3"/>
          <p:cNvSpPr>
            <a:spLocks noChangeArrowheads="1"/>
          </p:cNvSpPr>
          <p:nvPr/>
        </p:nvSpPr>
        <p:spPr bwMode="auto">
          <a:xfrm>
            <a:off x="785813" y="1279525"/>
            <a:ext cx="10741025"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a:latin typeface="Times New Roman" pitchFamily="18" charset="0"/>
                <a:cs typeface="Times New Roman" pitchFamily="18" charset="0"/>
              </a:rPr>
              <a:t>Living as Those Made Alive in Christ</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 Since, then, you have been raised with Christ, set your hearts on things above, where Christ is, seated at the right hand of God. </a:t>
            </a:r>
            <a:r>
              <a:rPr lang="en-GB" altLang="en-US" sz="3200" baseline="30000">
                <a:latin typeface="Times New Roman" pitchFamily="18" charset="0"/>
                <a:cs typeface="Times New Roman" pitchFamily="18" charset="0"/>
              </a:rPr>
              <a:t>2 </a:t>
            </a:r>
            <a:r>
              <a:rPr lang="en-GB" altLang="en-US" sz="3200">
                <a:latin typeface="Times New Roman" pitchFamily="18" charset="0"/>
                <a:cs typeface="Times New Roman" pitchFamily="18" charset="0"/>
              </a:rPr>
              <a:t>Set your minds on things above, not on earthly things. </a:t>
            </a:r>
            <a:r>
              <a:rPr lang="en-GB" altLang="en-US" sz="3200" baseline="30000">
                <a:latin typeface="Times New Roman" pitchFamily="18" charset="0"/>
                <a:cs typeface="Times New Roman" pitchFamily="18" charset="0"/>
              </a:rPr>
              <a:t>3 </a:t>
            </a:r>
            <a:r>
              <a:rPr lang="en-GB" altLang="en-US" sz="3200">
                <a:latin typeface="Times New Roman" pitchFamily="18" charset="0"/>
                <a:cs typeface="Times New Roman" pitchFamily="18" charset="0"/>
              </a:rPr>
              <a:t>For you died, and your life is now hidden with Christ in God. </a:t>
            </a:r>
            <a:r>
              <a:rPr lang="en-GB" altLang="en-US" sz="3200" baseline="30000">
                <a:latin typeface="Times New Roman" pitchFamily="18" charset="0"/>
                <a:cs typeface="Times New Roman" pitchFamily="18" charset="0"/>
              </a:rPr>
              <a:t>4 </a:t>
            </a:r>
            <a:r>
              <a:rPr lang="en-GB" altLang="en-US" sz="3200">
                <a:latin typeface="Times New Roman" pitchFamily="18" charset="0"/>
                <a:cs typeface="Times New Roman" pitchFamily="18" charset="0"/>
              </a:rPr>
              <a:t>When Christ, who is your life, appears, then you also will appear with him in glory.</a:t>
            </a:r>
          </a:p>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5 </a:t>
            </a:r>
            <a:r>
              <a:rPr lang="en-GB" altLang="en-US" sz="3200">
                <a:latin typeface="Times New Roman" pitchFamily="18" charset="0"/>
                <a:cs typeface="Times New Roman" pitchFamily="18" charset="0"/>
              </a:rPr>
              <a:t>Put to death, therefore, whatever belongs to your earthly nature: sexual immorality, impurity, lust, evil desires and greed, which is idolatry. </a:t>
            </a:r>
            <a:r>
              <a:rPr lang="en-GB" altLang="en-US" sz="3200" baseline="30000">
                <a:latin typeface="Times New Roman" pitchFamily="18" charset="0"/>
                <a:cs typeface="Times New Roman" pitchFamily="18" charset="0"/>
              </a:rPr>
              <a:t>6 </a:t>
            </a:r>
            <a:r>
              <a:rPr lang="en-GB" altLang="en-US" sz="3200">
                <a:latin typeface="Times New Roman" pitchFamily="18" charset="0"/>
                <a:cs typeface="Times New Roman" pitchFamily="18" charset="0"/>
              </a:rPr>
              <a:t>Because of these, the wrath of God is coming</a:t>
            </a:r>
          </a:p>
        </p:txBody>
      </p:sp>
      <p:sp>
        <p:nvSpPr>
          <p:cNvPr id="3075" name="Rectangle 4"/>
          <p:cNvSpPr>
            <a:spLocks noChangeArrowheads="1"/>
          </p:cNvSpPr>
          <p:nvPr/>
        </p:nvSpPr>
        <p:spPr bwMode="auto">
          <a:xfrm>
            <a:off x="2919413" y="230188"/>
            <a:ext cx="53784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Colossians 3:1-11 (NIV)</a:t>
            </a:r>
            <a:endParaRPr lang="en-GB" altLang="en-US" sz="4000" b="1">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3550" y="379413"/>
            <a:ext cx="10826750"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i="1">
                <a:latin typeface="Times New Roman" pitchFamily="18" charset="0"/>
                <a:cs typeface="Times New Roman" pitchFamily="18" charset="0"/>
              </a:rPr>
              <a:t>Martin Luther said; </a:t>
            </a:r>
          </a:p>
          <a:p>
            <a:pPr algn="just" eaLnBrk="1" hangingPunct="1">
              <a:lnSpc>
                <a:spcPct val="100000"/>
              </a:lnSpc>
              <a:spcBef>
                <a:spcPct val="0"/>
              </a:spcBef>
              <a:buFontTx/>
              <a:buNone/>
            </a:pPr>
            <a:r>
              <a:rPr lang="en-GB" altLang="en-US" sz="3600" b="1">
                <a:latin typeface="Francis" pitchFamily="34" charset="0"/>
                <a:cs typeface="Times New Roman" pitchFamily="18" charset="0"/>
              </a:rPr>
              <a:t>“The more we give ourselves to God the more He gives Himself to us. If we give only a little of ourselves to Him then he is able to give only a little of Himself to us”</a:t>
            </a:r>
          </a:p>
        </p:txBody>
      </p:sp>
      <p:sp>
        <p:nvSpPr>
          <p:cNvPr id="5" name="Rectangle 4"/>
          <p:cNvSpPr>
            <a:spLocks noChangeArrowheads="1"/>
          </p:cNvSpPr>
          <p:nvPr/>
        </p:nvSpPr>
        <p:spPr bwMode="auto">
          <a:xfrm>
            <a:off x="463550" y="4359275"/>
            <a:ext cx="10987088"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How much </a:t>
            </a:r>
            <a:r>
              <a:rPr lang="en-GB" altLang="en-US" sz="4000" b="1">
                <a:solidFill>
                  <a:schemeClr val="bg1"/>
                </a:solidFill>
                <a:latin typeface="Times New Roman" pitchFamily="18" charset="0"/>
                <a:cs typeface="Times New Roman" pitchFamily="18" charset="0"/>
              </a:rPr>
              <a:t>of ourselves are we prepared to entrust to Jesus and the Holy Spirit?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629025" y="193675"/>
            <a:ext cx="48672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The village of Asotthalom </a:t>
            </a:r>
            <a:endParaRPr lang="en-GB" altLang="en-US" sz="3200">
              <a:solidFill>
                <a:schemeClr val="bg1"/>
              </a:solidFill>
              <a:latin typeface="Times New Roman" pitchFamily="18" charset="0"/>
              <a:cs typeface="Times New Roman" pitchFamily="18" charset="0"/>
            </a:endParaRPr>
          </a:p>
        </p:txBody>
      </p:sp>
      <p:pic>
        <p:nvPicPr>
          <p:cNvPr id="1026" name="Picture 2" descr="Image result for The village of Asotthalom 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9025" y="960438"/>
            <a:ext cx="4545013" cy="292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1025525" y="4421188"/>
            <a:ext cx="10245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FF00"/>
                </a:solidFill>
                <a:latin typeface="Times New Roman" pitchFamily="18" charset="0"/>
                <a:cs typeface="Times New Roman" pitchFamily="18" charset="0"/>
              </a:rPr>
              <a:t>As we seek to </a:t>
            </a:r>
            <a:r>
              <a:rPr lang="en-GB" altLang="en-US" sz="4000" b="1">
                <a:solidFill>
                  <a:srgbClr val="FFFF00"/>
                </a:solidFill>
                <a:latin typeface="Times New Roman" pitchFamily="18" charset="0"/>
                <a:cs typeface="Times New Roman" pitchFamily="18" charset="0"/>
              </a:rPr>
              <a:t>‘mould culture’ </a:t>
            </a:r>
            <a:r>
              <a:rPr lang="en-GB" altLang="en-US" sz="4000">
                <a:solidFill>
                  <a:srgbClr val="FFFF00"/>
                </a:solidFill>
                <a:latin typeface="Times New Roman" pitchFamily="18" charset="0"/>
                <a:cs typeface="Times New Roman" pitchFamily="18" charset="0"/>
              </a:rPr>
              <a:t>on our frontlines.</a:t>
            </a:r>
            <a:endParaRPr lang="en-GB" altLang="en-US" sz="4000">
              <a:solidFill>
                <a:srgbClr val="FFFF00"/>
              </a:solidFill>
            </a:endParaRPr>
          </a:p>
        </p:txBody>
      </p:sp>
      <p:sp>
        <p:nvSpPr>
          <p:cNvPr id="5" name="Rectangle 4"/>
          <p:cNvSpPr>
            <a:spLocks noChangeArrowheads="1"/>
          </p:cNvSpPr>
          <p:nvPr/>
        </p:nvSpPr>
        <p:spPr bwMode="auto">
          <a:xfrm>
            <a:off x="952500" y="5453063"/>
            <a:ext cx="10393363"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latin typeface="Times New Roman" pitchFamily="18" charset="0"/>
                <a:cs typeface="Times New Roman" pitchFamily="18" charset="0"/>
              </a:rPr>
              <a:t>The Lord calls us to </a:t>
            </a:r>
            <a:r>
              <a:rPr lang="en-GB" altLang="en-US" sz="4000" b="1">
                <a:solidFill>
                  <a:srgbClr val="FF0000"/>
                </a:solidFill>
                <a:latin typeface="Times New Roman" pitchFamily="18" charset="0"/>
                <a:cs typeface="Times New Roman" pitchFamily="18" charset="0"/>
              </a:rPr>
              <a:t>put to death sin </a:t>
            </a:r>
            <a:r>
              <a:rPr lang="en-GB" altLang="en-US" sz="4000">
                <a:latin typeface="Times New Roman" pitchFamily="18" charset="0"/>
                <a:cs typeface="Times New Roman" pitchFamily="18" charset="0"/>
              </a:rPr>
              <a:t>in our lives.</a:t>
            </a:r>
            <a:endParaRPr lang="en-GB" altLang="en-US" sz="4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ipe(down)">
                                      <p:cBhvr>
                                        <p:cTn id="14" dur="500"/>
                                        <p:tgtEl>
                                          <p:spTgt spid="102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28650" y="3170238"/>
            <a:ext cx="10442575" cy="304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7 </a:t>
            </a:r>
            <a:r>
              <a:rPr lang="en-GB" altLang="en-US" sz="3200">
                <a:latin typeface="Times New Roman" pitchFamily="18" charset="0"/>
                <a:cs typeface="Times New Roman" pitchFamily="18" charset="0"/>
              </a:rPr>
              <a:t>Submit yourselves, then, to God. Resist the devil, and he will flee from you. </a:t>
            </a:r>
            <a:r>
              <a:rPr lang="en-GB" altLang="en-US" sz="3200" baseline="30000">
                <a:latin typeface="Times New Roman" pitchFamily="18" charset="0"/>
                <a:cs typeface="Times New Roman" pitchFamily="18" charset="0"/>
              </a:rPr>
              <a:t>8 </a:t>
            </a:r>
            <a:r>
              <a:rPr lang="en-GB" altLang="en-US" sz="3200">
                <a:latin typeface="Times New Roman" pitchFamily="18" charset="0"/>
                <a:cs typeface="Times New Roman" pitchFamily="18" charset="0"/>
              </a:rPr>
              <a:t>Come near to God and he will come near to you. Wash your hands, you sinners, and purify your hearts, you double-minded…</a:t>
            </a:r>
            <a:r>
              <a:rPr lang="en-GB" altLang="en-US" sz="3200" baseline="30000">
                <a:latin typeface="Times New Roman" pitchFamily="18" charset="0"/>
                <a:cs typeface="Times New Roman" pitchFamily="18" charset="0"/>
              </a:rPr>
              <a:t>10 </a:t>
            </a:r>
            <a:r>
              <a:rPr lang="en-GB" altLang="en-US" sz="3200">
                <a:latin typeface="Times New Roman" pitchFamily="18" charset="0"/>
                <a:cs typeface="Times New Roman" pitchFamily="18" charset="0"/>
              </a:rPr>
              <a:t>Humble yourselves before the Lord, and he will lift you up.</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James 4:7-8, 10 (NIV)</a:t>
            </a:r>
          </a:p>
        </p:txBody>
      </p:sp>
      <p:sp>
        <p:nvSpPr>
          <p:cNvPr id="5" name="Rectangle 4"/>
          <p:cNvSpPr>
            <a:spLocks noChangeArrowheads="1"/>
          </p:cNvSpPr>
          <p:nvPr/>
        </p:nvSpPr>
        <p:spPr bwMode="auto">
          <a:xfrm>
            <a:off x="473075" y="430213"/>
            <a:ext cx="64103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a) By fixing our thoughts on Christ.</a:t>
            </a:r>
          </a:p>
        </p:txBody>
      </p:sp>
      <p:sp>
        <p:nvSpPr>
          <p:cNvPr id="6" name="Rectangle 5"/>
          <p:cNvSpPr>
            <a:spLocks noChangeArrowheads="1"/>
          </p:cNvSpPr>
          <p:nvPr/>
        </p:nvSpPr>
        <p:spPr bwMode="auto">
          <a:xfrm>
            <a:off x="473075" y="1173163"/>
            <a:ext cx="47085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b) By applying the gospel.</a:t>
            </a:r>
            <a:endParaRPr lang="en-GB" altLang="en-US" sz="32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473075" y="1916113"/>
            <a:ext cx="63373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c) By depending on the Holy Spirit.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976313" y="965200"/>
            <a:ext cx="99520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“Being Changed by Christ to mould our Culture”</a:t>
            </a:r>
            <a:endParaRPr lang="en-GB" altLang="en-US" sz="36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098" name="Rectangle 3"/>
          <p:cNvSpPr>
            <a:spLocks noChangeArrowheads="1"/>
          </p:cNvSpPr>
          <p:nvPr/>
        </p:nvSpPr>
        <p:spPr bwMode="auto">
          <a:xfrm>
            <a:off x="735013" y="1698625"/>
            <a:ext cx="10872787"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7 </a:t>
            </a:r>
            <a:r>
              <a:rPr lang="en-GB" altLang="en-US" sz="3200">
                <a:latin typeface="Times New Roman" pitchFamily="18" charset="0"/>
                <a:cs typeface="Times New Roman" pitchFamily="18" charset="0"/>
              </a:rPr>
              <a:t>You used to walk in these ways, in the life you once lived. </a:t>
            </a:r>
            <a:r>
              <a:rPr lang="en-GB" altLang="en-US" sz="3200" baseline="30000">
                <a:latin typeface="Times New Roman" pitchFamily="18" charset="0"/>
                <a:cs typeface="Times New Roman" pitchFamily="18" charset="0"/>
              </a:rPr>
              <a:t>8 </a:t>
            </a:r>
            <a:r>
              <a:rPr lang="en-GB" altLang="en-US" sz="3200">
                <a:latin typeface="Times New Roman" pitchFamily="18" charset="0"/>
                <a:cs typeface="Times New Roman" pitchFamily="18" charset="0"/>
              </a:rPr>
              <a:t>But now you must also rid yourselves of all such things as these: anger, rage, malice, slander, and filthy language from your lips. </a:t>
            </a:r>
            <a:r>
              <a:rPr lang="en-GB" altLang="en-US" sz="3200" baseline="30000">
                <a:latin typeface="Times New Roman" pitchFamily="18" charset="0"/>
                <a:cs typeface="Times New Roman" pitchFamily="18" charset="0"/>
              </a:rPr>
              <a:t>9 </a:t>
            </a:r>
            <a:r>
              <a:rPr lang="en-GB" altLang="en-US" sz="3200">
                <a:latin typeface="Times New Roman" pitchFamily="18" charset="0"/>
                <a:cs typeface="Times New Roman" pitchFamily="18" charset="0"/>
              </a:rPr>
              <a:t>Do not lie to each other, since you have taken off your old self with its practices </a:t>
            </a:r>
            <a:r>
              <a:rPr lang="en-GB" altLang="en-US" sz="3200" baseline="30000">
                <a:latin typeface="Times New Roman" pitchFamily="18" charset="0"/>
                <a:cs typeface="Times New Roman" pitchFamily="18" charset="0"/>
              </a:rPr>
              <a:t>10 </a:t>
            </a:r>
            <a:r>
              <a:rPr lang="en-GB" altLang="en-US" sz="3200">
                <a:latin typeface="Times New Roman" pitchFamily="18" charset="0"/>
                <a:cs typeface="Times New Roman" pitchFamily="18" charset="0"/>
              </a:rPr>
              <a:t>and have put on the new self, which is being renewed in knowledge in the image of its Creator. </a:t>
            </a:r>
            <a:r>
              <a:rPr lang="en-GB" altLang="en-US" sz="3200" baseline="30000">
                <a:latin typeface="Times New Roman" pitchFamily="18" charset="0"/>
                <a:cs typeface="Times New Roman" pitchFamily="18" charset="0"/>
              </a:rPr>
              <a:t>11 </a:t>
            </a:r>
            <a:r>
              <a:rPr lang="en-GB" altLang="en-US" sz="3200">
                <a:latin typeface="Times New Roman" pitchFamily="18" charset="0"/>
                <a:cs typeface="Times New Roman" pitchFamily="18" charset="0"/>
              </a:rPr>
              <a:t>Here there is no Gentile or Jew, circumcised or uncircumcised, barbarian, Scythian, slave or free, but Christ is all, and is in all.</a:t>
            </a:r>
          </a:p>
        </p:txBody>
      </p:sp>
      <p:sp>
        <p:nvSpPr>
          <p:cNvPr id="4099" name="Rectangle 2"/>
          <p:cNvSpPr>
            <a:spLocks noChangeArrowheads="1"/>
          </p:cNvSpPr>
          <p:nvPr/>
        </p:nvSpPr>
        <p:spPr bwMode="auto">
          <a:xfrm>
            <a:off x="3482975" y="215900"/>
            <a:ext cx="53768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Colossians 3:1-11 (NIV)</a:t>
            </a:r>
            <a:endParaRPr lang="en-GB" altLang="en-US" sz="4000" b="1">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133475" y="709613"/>
            <a:ext cx="2971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Let’s Pray…</a:t>
            </a:r>
            <a:endParaRPr lang="en-GB" altLang="en-US" sz="4000" b="1">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58800" y="333375"/>
            <a:ext cx="110140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The village of Asotthalom </a:t>
            </a:r>
            <a:r>
              <a:rPr lang="en-GB" altLang="en-US" sz="3200">
                <a:solidFill>
                  <a:schemeClr val="bg1"/>
                </a:solidFill>
                <a:latin typeface="Times New Roman" pitchFamily="18" charset="0"/>
                <a:cs typeface="Times New Roman" pitchFamily="18" charset="0"/>
              </a:rPr>
              <a:t>is close to the Hungary-Serbia border </a:t>
            </a:r>
          </a:p>
        </p:txBody>
      </p:sp>
      <p:pic>
        <p:nvPicPr>
          <p:cNvPr id="1026" name="Picture 2" descr="Image result for The village of Asotthalom 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9025" y="919163"/>
            <a:ext cx="4545013" cy="292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2"/>
          <p:cNvSpPr>
            <a:spLocks noChangeArrowheads="1"/>
          </p:cNvSpPr>
          <p:nvPr/>
        </p:nvSpPr>
        <p:spPr bwMode="auto">
          <a:xfrm>
            <a:off x="633413" y="4103688"/>
            <a:ext cx="10939462"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The mayor Mr Laszlo Toroczkai said; </a:t>
            </a:r>
          </a:p>
          <a:p>
            <a:pPr algn="just" eaLnBrk="1" hangingPunct="1">
              <a:lnSpc>
                <a:spcPct val="100000"/>
              </a:lnSpc>
              <a:spcBef>
                <a:spcPct val="0"/>
              </a:spcBef>
              <a:buFontTx/>
              <a:buNone/>
            </a:pPr>
            <a:r>
              <a:rPr lang="en-GB" altLang="en-US" sz="3200">
                <a:latin typeface="Times New Roman" pitchFamily="18" charset="0"/>
                <a:cs typeface="Times New Roman" pitchFamily="18" charset="0"/>
              </a:rPr>
              <a:t>"We primarily welcome people from western Europe - people who wouldn't like to live in a multicultural society,“…we are Christians, It's very important for the village to preserve its traditions.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ipe(down)">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804863" y="571500"/>
            <a:ext cx="6572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1. New minds (Colossians 3:1-4) </a:t>
            </a:r>
            <a:endParaRPr lang="en-GB" altLang="en-US" sz="36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804863" y="1490663"/>
            <a:ext cx="10514012"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“Since, then, you have been raised with Christ, </a:t>
            </a:r>
            <a:r>
              <a:rPr lang="en-GB" altLang="en-US" sz="3200">
                <a:solidFill>
                  <a:srgbClr val="FF0000"/>
                </a:solidFill>
                <a:latin typeface="Times New Roman" pitchFamily="18" charset="0"/>
                <a:cs typeface="Times New Roman" pitchFamily="18" charset="0"/>
              </a:rPr>
              <a:t>set your hearts on things above,</a:t>
            </a:r>
            <a:r>
              <a:rPr lang="en-GB" altLang="en-US" sz="3200">
                <a:latin typeface="Times New Roman" pitchFamily="18" charset="0"/>
                <a:cs typeface="Times New Roman" pitchFamily="18" charset="0"/>
              </a:rPr>
              <a:t> where Christ is, seated at the right hand of God. </a:t>
            </a:r>
            <a:r>
              <a:rPr lang="en-GB" altLang="en-US" sz="3200" baseline="30000">
                <a:latin typeface="Times New Roman" pitchFamily="18" charset="0"/>
                <a:cs typeface="Times New Roman" pitchFamily="18" charset="0"/>
              </a:rPr>
              <a:t>2 </a:t>
            </a:r>
            <a:r>
              <a:rPr lang="en-GB" altLang="en-US" sz="3200">
                <a:latin typeface="Times New Roman" pitchFamily="18" charset="0"/>
                <a:cs typeface="Times New Roman" pitchFamily="18" charset="0"/>
              </a:rPr>
              <a:t>Set your minds on things above, </a:t>
            </a:r>
            <a:r>
              <a:rPr lang="en-GB" altLang="en-US" sz="3200">
                <a:solidFill>
                  <a:srgbClr val="FF0000"/>
                </a:solidFill>
                <a:latin typeface="Times New Roman" pitchFamily="18" charset="0"/>
                <a:cs typeface="Times New Roman" pitchFamily="18" charset="0"/>
              </a:rPr>
              <a:t>not on earthly things</a:t>
            </a:r>
            <a:r>
              <a:rPr lang="en-GB" altLang="en-US" sz="3200">
                <a:latin typeface="Times New Roman" pitchFamily="18" charset="0"/>
                <a:cs typeface="Times New Roman" pitchFamily="18" charset="0"/>
              </a:rPr>
              <a:t>.”</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Colossians 3:1-2 (NIV) </a:t>
            </a:r>
          </a:p>
        </p:txBody>
      </p:sp>
      <p:sp>
        <p:nvSpPr>
          <p:cNvPr id="6" name="Rectangle 5"/>
          <p:cNvSpPr>
            <a:spLocks noChangeArrowheads="1"/>
          </p:cNvSpPr>
          <p:nvPr/>
        </p:nvSpPr>
        <p:spPr bwMode="auto">
          <a:xfrm>
            <a:off x="2473325" y="4159250"/>
            <a:ext cx="67802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FF00"/>
                </a:solidFill>
                <a:latin typeface="Times New Roman" pitchFamily="18" charset="0"/>
                <a:cs typeface="Times New Roman" pitchFamily="18" charset="0"/>
              </a:rPr>
              <a:t>“Seek the things that are above”</a:t>
            </a:r>
            <a:endParaRPr lang="en-GB" altLang="en-US" sz="4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776413" y="238125"/>
            <a:ext cx="86741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dirty="0">
                <a:solidFill>
                  <a:schemeClr val="bg1"/>
                </a:solidFill>
                <a:latin typeface="Times New Roman" pitchFamily="18" charset="0"/>
                <a:cs typeface="Times New Roman" pitchFamily="18" charset="0"/>
              </a:rPr>
              <a:t>How </a:t>
            </a:r>
            <a:r>
              <a:rPr lang="en-GB" altLang="en-US" sz="3600" dirty="0" smtClean="0">
                <a:solidFill>
                  <a:schemeClr val="bg1"/>
                </a:solidFill>
                <a:latin typeface="Times New Roman" pitchFamily="18" charset="0"/>
                <a:cs typeface="Times New Roman" pitchFamily="18" charset="0"/>
              </a:rPr>
              <a:t>does this </a:t>
            </a:r>
            <a:r>
              <a:rPr lang="en-GB" altLang="en-US" sz="3600" dirty="0">
                <a:solidFill>
                  <a:schemeClr val="bg1"/>
                </a:solidFill>
                <a:latin typeface="Times New Roman" pitchFamily="18" charset="0"/>
                <a:cs typeface="Times New Roman" pitchFamily="18" charset="0"/>
              </a:rPr>
              <a:t>hidden life </a:t>
            </a:r>
            <a:r>
              <a:rPr lang="en-GB" altLang="en-US" sz="3600" dirty="0" smtClean="0">
                <a:solidFill>
                  <a:schemeClr val="bg1"/>
                </a:solidFill>
                <a:latin typeface="Times New Roman" pitchFamily="18" charset="0"/>
                <a:cs typeface="Times New Roman" pitchFamily="18" charset="0"/>
              </a:rPr>
              <a:t>become </a:t>
            </a:r>
            <a:r>
              <a:rPr lang="en-GB" altLang="en-US" sz="3600" dirty="0">
                <a:solidFill>
                  <a:schemeClr val="bg1"/>
                </a:solidFill>
                <a:latin typeface="Times New Roman" pitchFamily="18" charset="0"/>
                <a:cs typeface="Times New Roman" pitchFamily="18" charset="0"/>
              </a:rPr>
              <a:t>real to us?</a:t>
            </a:r>
          </a:p>
        </p:txBody>
      </p:sp>
      <p:sp>
        <p:nvSpPr>
          <p:cNvPr id="5" name="Rectangle 4"/>
          <p:cNvSpPr>
            <a:spLocks noChangeArrowheads="1"/>
          </p:cNvSpPr>
          <p:nvPr/>
        </p:nvSpPr>
        <p:spPr bwMode="auto">
          <a:xfrm>
            <a:off x="925513" y="4656138"/>
            <a:ext cx="10512425" cy="156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“His divine power has given us everything we need for life and godliness through our </a:t>
            </a:r>
            <a:r>
              <a:rPr lang="en-GB" altLang="en-US" sz="3200" b="1">
                <a:solidFill>
                  <a:srgbClr val="FF0000"/>
                </a:solidFill>
                <a:latin typeface="Times New Roman" pitchFamily="18" charset="0"/>
                <a:cs typeface="Times New Roman" pitchFamily="18" charset="0"/>
              </a:rPr>
              <a:t>knowledge</a:t>
            </a:r>
            <a:r>
              <a:rPr lang="en-GB" altLang="en-US" sz="3200">
                <a:latin typeface="Times New Roman" pitchFamily="18" charset="0"/>
                <a:cs typeface="Times New Roman" pitchFamily="18" charset="0"/>
              </a:rPr>
              <a:t> of Him…”</a:t>
            </a:r>
          </a:p>
          <a:p>
            <a:pPr eaLnBrk="1" hangingPunct="1">
              <a:lnSpc>
                <a:spcPct val="100000"/>
              </a:lnSpc>
              <a:spcBef>
                <a:spcPct val="0"/>
              </a:spcBef>
              <a:buFontTx/>
              <a:buNone/>
            </a:pPr>
            <a:r>
              <a:rPr lang="en-GB" altLang="en-US" sz="3200" b="1" i="1">
                <a:latin typeface="Times New Roman" pitchFamily="18" charset="0"/>
                <a:cs typeface="Times New Roman" pitchFamily="18" charset="0"/>
              </a:rPr>
              <a:t>2 Peter 1:3 (NIV)</a:t>
            </a:r>
          </a:p>
        </p:txBody>
      </p:sp>
      <p:sp>
        <p:nvSpPr>
          <p:cNvPr id="6" name="Rectangle 5"/>
          <p:cNvSpPr>
            <a:spLocks noChangeArrowheads="1"/>
          </p:cNvSpPr>
          <p:nvPr/>
        </p:nvSpPr>
        <p:spPr bwMode="auto">
          <a:xfrm>
            <a:off x="958850" y="884238"/>
            <a:ext cx="104473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rgbClr val="FFFF00"/>
                </a:solidFill>
                <a:latin typeface="Times New Roman" pitchFamily="18" charset="0"/>
                <a:cs typeface="Times New Roman" pitchFamily="18" charset="0"/>
              </a:rPr>
              <a:t>Paul encourage believers to know the Lord. How?</a:t>
            </a:r>
          </a:p>
        </p:txBody>
      </p:sp>
      <p:sp>
        <p:nvSpPr>
          <p:cNvPr id="2" name="Rectangle 1"/>
          <p:cNvSpPr>
            <a:spLocks noChangeArrowheads="1"/>
          </p:cNvSpPr>
          <p:nvPr/>
        </p:nvSpPr>
        <p:spPr bwMode="auto">
          <a:xfrm>
            <a:off x="2516188" y="1600200"/>
            <a:ext cx="68675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We have words here in the Bible</a:t>
            </a:r>
            <a:endParaRPr lang="en-GB" altLang="en-US" sz="400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79963" y="2462213"/>
            <a:ext cx="2112962" cy="173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000"/>
                                        <p:tgtEl>
                                          <p:spTgt spid="3"/>
                                        </p:tgtEl>
                                      </p:cBhvr>
                                    </p:animEffect>
                                    <p:anim calcmode="lin" valueType="num">
                                      <p:cBhvr>
                                        <p:cTn id="25" dur="1000" fill="hold"/>
                                        <p:tgtEl>
                                          <p:spTgt spid="3"/>
                                        </p:tgtEl>
                                        <p:attrNameLst>
                                          <p:attrName>ppt_x</p:attrName>
                                        </p:attrNameLst>
                                      </p:cBhvr>
                                      <p:tavLst>
                                        <p:tav tm="0">
                                          <p:val>
                                            <p:strVal val="#ppt_x"/>
                                          </p:val>
                                        </p:tav>
                                        <p:tav tm="100000">
                                          <p:val>
                                            <p:strVal val="#ppt_x"/>
                                          </p:val>
                                        </p:tav>
                                      </p:tavLst>
                                    </p:anim>
                                    <p:anim calcmode="lin" valueType="num">
                                      <p:cBhvr>
                                        <p:cTn id="2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15950" y="3297238"/>
            <a:ext cx="10950575" cy="24304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aseline="30000">
                <a:latin typeface="Times New Roman" pitchFamily="18" charset="0"/>
                <a:cs typeface="Times New Roman" pitchFamily="18" charset="0"/>
              </a:rPr>
              <a:t>3 </a:t>
            </a:r>
            <a:r>
              <a:rPr lang="en-GB" altLang="en-US" sz="4000">
                <a:latin typeface="Times New Roman" pitchFamily="18" charset="0"/>
                <a:cs typeface="Times New Roman" pitchFamily="18" charset="0"/>
              </a:rPr>
              <a:t>For you died, and your life is now hidden with Christ in God. </a:t>
            </a:r>
            <a:r>
              <a:rPr lang="en-GB" altLang="en-US" sz="4000" baseline="30000">
                <a:latin typeface="Times New Roman" pitchFamily="18" charset="0"/>
                <a:cs typeface="Times New Roman" pitchFamily="18" charset="0"/>
              </a:rPr>
              <a:t>4 </a:t>
            </a:r>
            <a:r>
              <a:rPr lang="en-GB" altLang="en-US" sz="4000">
                <a:latin typeface="Times New Roman" pitchFamily="18" charset="0"/>
                <a:cs typeface="Times New Roman" pitchFamily="18" charset="0"/>
              </a:rPr>
              <a:t>When Christ, who is your life, appears, then you also will appear with him in glory. </a:t>
            </a:r>
          </a:p>
          <a:p>
            <a:pPr eaLnBrk="1" hangingPunct="1">
              <a:lnSpc>
                <a:spcPct val="100000"/>
              </a:lnSpc>
              <a:spcBef>
                <a:spcPct val="0"/>
              </a:spcBef>
              <a:buFontTx/>
              <a:buNone/>
            </a:pPr>
            <a:r>
              <a:rPr lang="en-GB" altLang="en-US" sz="3200" b="1" i="1">
                <a:latin typeface="Times New Roman" pitchFamily="18" charset="0"/>
                <a:cs typeface="Times New Roman" pitchFamily="18" charset="0"/>
              </a:rPr>
              <a:t>Colossian 3:3-4 (NIV)</a:t>
            </a:r>
          </a:p>
        </p:txBody>
      </p:sp>
      <p:sp>
        <p:nvSpPr>
          <p:cNvPr id="7" name="Rectangle 6"/>
          <p:cNvSpPr>
            <a:spLocks noChangeArrowheads="1"/>
          </p:cNvSpPr>
          <p:nvPr/>
        </p:nvSpPr>
        <p:spPr bwMode="auto">
          <a:xfrm>
            <a:off x="169863" y="1282700"/>
            <a:ext cx="11842750" cy="892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0000"/>
                </a:solidFill>
                <a:latin typeface="Times New Roman" pitchFamily="18" charset="0"/>
                <a:cs typeface="Times New Roman" pitchFamily="18" charset="0"/>
              </a:rPr>
              <a:t>“We must be dead to the world that we may live to Christ.”</a:t>
            </a:r>
          </a:p>
          <a:p>
            <a:pPr eaLnBrk="1" hangingPunct="1">
              <a:lnSpc>
                <a:spcPct val="100000"/>
              </a:lnSpc>
              <a:spcBef>
                <a:spcPct val="0"/>
              </a:spcBef>
              <a:buFontTx/>
              <a:buNone/>
            </a:pPr>
            <a:r>
              <a:rPr lang="en-GB" altLang="en-US" sz="1600" b="1">
                <a:solidFill>
                  <a:srgbClr val="0070C0"/>
                </a:solidFill>
                <a:latin typeface="Times New Roman" pitchFamily="18" charset="0"/>
                <a:cs typeface="Times New Roman" pitchFamily="18" charset="0"/>
              </a:rPr>
              <a:t>T.H.L. Parker, </a:t>
            </a:r>
            <a:r>
              <a:rPr lang="en-GB" altLang="en-US" sz="1600" b="1" i="1">
                <a:solidFill>
                  <a:srgbClr val="0070C0"/>
                </a:solidFill>
                <a:latin typeface="Times New Roman" pitchFamily="18" charset="0"/>
                <a:cs typeface="Times New Roman" pitchFamily="18" charset="0"/>
              </a:rPr>
              <a:t>Calvin’s New Testament Commentaries, </a:t>
            </a:r>
            <a:r>
              <a:rPr lang="en-GB" altLang="en-US" sz="1600" b="1">
                <a:solidFill>
                  <a:srgbClr val="0070C0"/>
                </a:solidFill>
                <a:latin typeface="Times New Roman" pitchFamily="18" charset="0"/>
                <a:cs typeface="Times New Roman" pitchFamily="18" charset="0"/>
              </a:rPr>
              <a:t>Eerdmans Publishing 1974, p346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98475" y="1030288"/>
            <a:ext cx="10860088" cy="4278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“There will be this difference-from now on the Christian will see everything in the light and against the background of eternity…He will no longer live as if this world was all that mattered; he will see this world against the background of the large world of eternity”</a:t>
            </a:r>
          </a:p>
          <a:p>
            <a:pPr algn="just" eaLnBrk="1" hangingPunct="1">
              <a:lnSpc>
                <a:spcPct val="100000"/>
              </a:lnSpc>
              <a:spcBef>
                <a:spcPct val="0"/>
              </a:spcBef>
              <a:buFontTx/>
              <a:buNone/>
            </a:pPr>
            <a:r>
              <a:rPr lang="en-GB" altLang="en-US" sz="1600" b="1">
                <a:solidFill>
                  <a:srgbClr val="0070C0"/>
                </a:solidFill>
                <a:latin typeface="Times New Roman" pitchFamily="18" charset="0"/>
                <a:cs typeface="Times New Roman" pitchFamily="18" charset="0"/>
              </a:rPr>
              <a:t>Barclay, William, </a:t>
            </a:r>
            <a:r>
              <a:rPr lang="en-GB" altLang="en-US" sz="1600" b="1" i="1">
                <a:solidFill>
                  <a:srgbClr val="0070C0"/>
                </a:solidFill>
                <a:latin typeface="Times New Roman" pitchFamily="18" charset="0"/>
                <a:cs typeface="Times New Roman" pitchFamily="18" charset="0"/>
              </a:rPr>
              <a:t>The letter to the Philippians, Colossians and Thessalonians. </a:t>
            </a:r>
            <a:r>
              <a:rPr lang="en-GB" altLang="en-US" sz="1600" b="1">
                <a:solidFill>
                  <a:srgbClr val="0070C0"/>
                </a:solidFill>
                <a:latin typeface="Times New Roman" pitchFamily="18" charset="0"/>
                <a:cs typeface="Times New Roman" pitchFamily="18" charset="0"/>
              </a:rPr>
              <a:t>The Daily Study Bible. Philadelphia: Westminster, 1959, p177.</a:t>
            </a:r>
            <a:r>
              <a:rPr lang="en-GB" altLang="en-US" sz="1600" b="1" i="1">
                <a:solidFill>
                  <a:srgbClr val="0070C0"/>
                </a:solidFill>
                <a:latin typeface="Times New Roman" pitchFamily="18" charset="0"/>
                <a:cs typeface="Times New Roman" pitchFamily="18" charset="0"/>
              </a:rPr>
              <a:t> </a:t>
            </a:r>
            <a:endParaRPr lang="en-GB" altLang="en-US" sz="3200"/>
          </a:p>
        </p:txBody>
      </p:sp>
      <p:sp>
        <p:nvSpPr>
          <p:cNvPr id="3" name="Rectangle 2"/>
          <p:cNvSpPr>
            <a:spLocks noChangeArrowheads="1"/>
          </p:cNvSpPr>
          <p:nvPr/>
        </p:nvSpPr>
        <p:spPr bwMode="auto">
          <a:xfrm>
            <a:off x="3052763" y="177800"/>
            <a:ext cx="61325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New minds in Jesus Christ </a:t>
            </a:r>
            <a:endParaRPr lang="en-GB" altLang="en-US" sz="4000"/>
          </a:p>
        </p:txBody>
      </p:sp>
      <p:sp>
        <p:nvSpPr>
          <p:cNvPr id="4" name="Rectangle 3"/>
          <p:cNvSpPr>
            <a:spLocks noChangeArrowheads="1"/>
          </p:cNvSpPr>
          <p:nvPr/>
        </p:nvSpPr>
        <p:spPr bwMode="auto">
          <a:xfrm>
            <a:off x="1425575" y="5684838"/>
            <a:ext cx="9112250"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0000"/>
                </a:solidFill>
                <a:latin typeface="Times New Roman" pitchFamily="18" charset="0"/>
                <a:cs typeface="Times New Roman" pitchFamily="18" charset="0"/>
              </a:rPr>
              <a:t>Christ is the essence of the Christian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2962</TotalTime>
  <Words>1004</Words>
  <Application>Microsoft Office PowerPoint</Application>
  <PresentationFormat>Custom</PresentationFormat>
  <Paragraphs>93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Arial</vt:lpstr>
      <vt:lpstr>Calibri Light</vt:lpstr>
      <vt:lpstr>Times New Roman</vt:lpstr>
      <vt:lpstr>Francis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41</cp:revision>
  <dcterms:created xsi:type="dcterms:W3CDTF">2017-02-07T19:34:59Z</dcterms:created>
  <dcterms:modified xsi:type="dcterms:W3CDTF">2017-06-14T13:35:35Z</dcterms:modified>
</cp:coreProperties>
</file>