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1" r:id="rId5"/>
    <p:sldId id="259" r:id="rId6"/>
    <p:sldId id="260" r:id="rId7"/>
    <p:sldId id="261" r:id="rId8"/>
    <p:sldId id="262" r:id="rId9"/>
    <p:sldId id="263" r:id="rId10"/>
    <p:sldId id="264" r:id="rId11"/>
    <p:sldId id="272" r:id="rId12"/>
    <p:sldId id="265" r:id="rId13"/>
    <p:sldId id="273" r:id="rId14"/>
    <p:sldId id="266" r:id="rId15"/>
    <p:sldId id="269" r:id="rId16"/>
    <p:sldId id="267" r:id="rId17"/>
    <p:sldId id="268" r:id="rId18"/>
    <p:sldId id="270" r:id="rId19"/>
    <p:sldId id="274" r:id="rId2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38C53BB0-1EB8-460C-ACFA-5FE417E81A6F}" type="datetimeFigureOut">
              <a:rPr lang="en-GB"/>
              <a:pPr>
                <a:defRPr/>
              </a:pPr>
              <a:t>31/05/2017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3E4C4E1-67F8-4A73-AFB4-D5D68CE59838}" type="slidenum">
              <a:rPr lang="en-GB" altLang="en-US"/>
              <a:pPr>
                <a:defRPr/>
              </a:pPr>
              <a:t>‹#›</a:t>
            </a:fld>
            <a:endParaRPr lang="en-GB" altLang="en-US"/>
          </a:p>
        </p:txBody>
      </p:sp>
    </p:spTree>
    <p:extLst>
      <p:ext uri="{BB962C8B-B14F-4D97-AF65-F5344CB8AC3E}">
        <p14:creationId xmlns:p14="http://schemas.microsoft.com/office/powerpoint/2010/main" val="44994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16D9B7A-B308-4A68-9058-67BD55486AE7}" type="datetimeFigureOut">
              <a:rPr lang="en-GB"/>
              <a:pPr>
                <a:defRPr/>
              </a:pPr>
              <a:t>31/05/2017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6329F44-C9D9-4F4B-A922-5B49D2C1F187}" type="slidenum">
              <a:rPr lang="en-GB" altLang="en-US"/>
              <a:pPr>
                <a:defRPr/>
              </a:pPr>
              <a:t>‹#›</a:t>
            </a:fld>
            <a:endParaRPr lang="en-GB" altLang="en-US"/>
          </a:p>
        </p:txBody>
      </p:sp>
    </p:spTree>
    <p:extLst>
      <p:ext uri="{BB962C8B-B14F-4D97-AF65-F5344CB8AC3E}">
        <p14:creationId xmlns:p14="http://schemas.microsoft.com/office/powerpoint/2010/main" val="471860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1D78635-17BA-47CB-AEF5-1DF935E050C5}" type="datetimeFigureOut">
              <a:rPr lang="en-GB"/>
              <a:pPr>
                <a:defRPr/>
              </a:pPr>
              <a:t>31/05/2017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A5531E3-AB60-449A-B8E1-CFE1248CDC8C}" type="slidenum">
              <a:rPr lang="en-GB" altLang="en-US"/>
              <a:pPr>
                <a:defRPr/>
              </a:pPr>
              <a:t>‹#›</a:t>
            </a:fld>
            <a:endParaRPr lang="en-GB" altLang="en-US"/>
          </a:p>
        </p:txBody>
      </p:sp>
    </p:spTree>
    <p:extLst>
      <p:ext uri="{BB962C8B-B14F-4D97-AF65-F5344CB8AC3E}">
        <p14:creationId xmlns:p14="http://schemas.microsoft.com/office/powerpoint/2010/main" val="305095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35D8C96-DED1-42E1-80D5-0E63BDE8F1D2}" type="datetimeFigureOut">
              <a:rPr lang="en-GB"/>
              <a:pPr>
                <a:defRPr/>
              </a:pPr>
              <a:t>31/05/2017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2C48722-2238-4159-B381-B08F26B89F15}" type="slidenum">
              <a:rPr lang="en-GB" altLang="en-US"/>
              <a:pPr>
                <a:defRPr/>
              </a:pPr>
              <a:t>‹#›</a:t>
            </a:fld>
            <a:endParaRPr lang="en-GB" altLang="en-US"/>
          </a:p>
        </p:txBody>
      </p:sp>
    </p:spTree>
    <p:extLst>
      <p:ext uri="{BB962C8B-B14F-4D97-AF65-F5344CB8AC3E}">
        <p14:creationId xmlns:p14="http://schemas.microsoft.com/office/powerpoint/2010/main" val="256237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EC1BBA2-A2DF-4D3F-B4EA-309DB7B0D937}" type="datetimeFigureOut">
              <a:rPr lang="en-GB"/>
              <a:pPr>
                <a:defRPr/>
              </a:pPr>
              <a:t>31/05/2017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E270FB4-E7E7-4731-BC06-7D27CA479868}" type="slidenum">
              <a:rPr lang="en-GB" altLang="en-US"/>
              <a:pPr>
                <a:defRPr/>
              </a:pPr>
              <a:t>‹#›</a:t>
            </a:fld>
            <a:endParaRPr lang="en-GB" altLang="en-US"/>
          </a:p>
        </p:txBody>
      </p:sp>
    </p:spTree>
    <p:extLst>
      <p:ext uri="{BB962C8B-B14F-4D97-AF65-F5344CB8AC3E}">
        <p14:creationId xmlns:p14="http://schemas.microsoft.com/office/powerpoint/2010/main" val="63504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50847A1-6C52-40A6-BC52-F26C3F9BE4A1}" type="datetimeFigureOut">
              <a:rPr lang="en-GB"/>
              <a:pPr>
                <a:defRPr/>
              </a:pPr>
              <a:t>31/05/2017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414B8F8-EFF7-4944-96A8-B831FE725933}" type="slidenum">
              <a:rPr lang="en-GB" altLang="en-US"/>
              <a:pPr>
                <a:defRPr/>
              </a:pPr>
              <a:t>‹#›</a:t>
            </a:fld>
            <a:endParaRPr lang="en-GB" altLang="en-US"/>
          </a:p>
        </p:txBody>
      </p:sp>
    </p:spTree>
    <p:extLst>
      <p:ext uri="{BB962C8B-B14F-4D97-AF65-F5344CB8AC3E}">
        <p14:creationId xmlns:p14="http://schemas.microsoft.com/office/powerpoint/2010/main" val="3538270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5C90A45-DE51-4697-A647-8B9D7C6798F6}" type="datetimeFigureOut">
              <a:rPr lang="en-GB"/>
              <a:pPr>
                <a:defRPr/>
              </a:pPr>
              <a:t>31/05/2017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A6E32B82-D475-4E99-A7C7-2B27093E4A36}" type="slidenum">
              <a:rPr lang="en-GB" altLang="en-US"/>
              <a:pPr>
                <a:defRPr/>
              </a:pPr>
              <a:t>‹#›</a:t>
            </a:fld>
            <a:endParaRPr lang="en-GB" altLang="en-US"/>
          </a:p>
        </p:txBody>
      </p:sp>
    </p:spTree>
    <p:extLst>
      <p:ext uri="{BB962C8B-B14F-4D97-AF65-F5344CB8AC3E}">
        <p14:creationId xmlns:p14="http://schemas.microsoft.com/office/powerpoint/2010/main" val="3697664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ED46F828-0E1C-4B7D-A8F3-FDEC5CCF5F1A}" type="datetimeFigureOut">
              <a:rPr lang="en-GB"/>
              <a:pPr>
                <a:defRPr/>
              </a:pPr>
              <a:t>31/05/2017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A1AD5D10-43FC-42DA-8418-C32CA1117B9F}" type="slidenum">
              <a:rPr lang="en-GB" altLang="en-US"/>
              <a:pPr>
                <a:defRPr/>
              </a:pPr>
              <a:t>‹#›</a:t>
            </a:fld>
            <a:endParaRPr lang="en-GB" altLang="en-US"/>
          </a:p>
        </p:txBody>
      </p:sp>
    </p:spTree>
    <p:extLst>
      <p:ext uri="{BB962C8B-B14F-4D97-AF65-F5344CB8AC3E}">
        <p14:creationId xmlns:p14="http://schemas.microsoft.com/office/powerpoint/2010/main" val="3406194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000800-BB0D-4206-889B-8758DB4CB47F}" type="datetimeFigureOut">
              <a:rPr lang="en-GB"/>
              <a:pPr>
                <a:defRPr/>
              </a:pPr>
              <a:t>31/05/2017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520F8381-0886-40A5-A6CB-B4CCAE454941}" type="slidenum">
              <a:rPr lang="en-GB" altLang="en-US"/>
              <a:pPr>
                <a:defRPr/>
              </a:pPr>
              <a:t>‹#›</a:t>
            </a:fld>
            <a:endParaRPr lang="en-GB" altLang="en-US"/>
          </a:p>
        </p:txBody>
      </p:sp>
    </p:spTree>
    <p:extLst>
      <p:ext uri="{BB962C8B-B14F-4D97-AF65-F5344CB8AC3E}">
        <p14:creationId xmlns:p14="http://schemas.microsoft.com/office/powerpoint/2010/main" val="12109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21DE35-7DD3-4057-9AAD-71A83F0E9F41}" type="datetimeFigureOut">
              <a:rPr lang="en-GB"/>
              <a:pPr>
                <a:defRPr/>
              </a:pPr>
              <a:t>31/05/2017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EEE61AD-9F55-4603-A962-BDD427BCAEC2}" type="slidenum">
              <a:rPr lang="en-GB" altLang="en-US"/>
              <a:pPr>
                <a:defRPr/>
              </a:pPr>
              <a:t>‹#›</a:t>
            </a:fld>
            <a:endParaRPr lang="en-GB" altLang="en-US"/>
          </a:p>
        </p:txBody>
      </p:sp>
    </p:spTree>
    <p:extLst>
      <p:ext uri="{BB962C8B-B14F-4D97-AF65-F5344CB8AC3E}">
        <p14:creationId xmlns:p14="http://schemas.microsoft.com/office/powerpoint/2010/main" val="16522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37F8F03-22AB-4A8D-BEBB-8B4BE1CE6B3B}" type="datetimeFigureOut">
              <a:rPr lang="en-GB"/>
              <a:pPr>
                <a:defRPr/>
              </a:pPr>
              <a:t>31/05/2017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EAA3F8B-6C80-4336-ABFE-E21FDC55CCB6}" type="slidenum">
              <a:rPr lang="en-GB" altLang="en-US"/>
              <a:pPr>
                <a:defRPr/>
              </a:pPr>
              <a:t>‹#›</a:t>
            </a:fld>
            <a:endParaRPr lang="en-GB" altLang="en-US"/>
          </a:p>
        </p:txBody>
      </p:sp>
    </p:spTree>
    <p:extLst>
      <p:ext uri="{BB962C8B-B14F-4D97-AF65-F5344CB8AC3E}">
        <p14:creationId xmlns:p14="http://schemas.microsoft.com/office/powerpoint/2010/main" val="3683428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288D2DEC-8F1C-44A1-BB63-3FCF243C2A17}" type="datetimeFigureOut">
              <a:rPr lang="en-GB"/>
              <a:pPr>
                <a:defRPr/>
              </a:pPr>
              <a:t>31/05/2017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5237EF21-D58C-4D49-81CB-92FEABAD0B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3"/>
          <p:cNvSpPr>
            <a:spLocks noChangeArrowheads="1"/>
          </p:cNvSpPr>
          <p:nvPr/>
        </p:nvSpPr>
        <p:spPr bwMode="auto">
          <a:xfrm>
            <a:off x="1038225" y="1198563"/>
            <a:ext cx="10025063" cy="4832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a:solidFill>
                  <a:srgbClr val="000000"/>
                </a:solidFill>
                <a:latin typeface="Times New Roman" pitchFamily="18" charset="0"/>
                <a:cs typeface="Times New Roman" pitchFamily="18" charset="0"/>
              </a:rPr>
              <a:t>At that time his voice shook the earth, but now he has promised, “Once more I </a:t>
            </a:r>
            <a:r>
              <a:rPr lang="en-GB" altLang="en-US" sz="4400" b="1">
                <a:solidFill>
                  <a:srgbClr val="FF0000"/>
                </a:solidFill>
                <a:latin typeface="Times New Roman" pitchFamily="18" charset="0"/>
                <a:cs typeface="Times New Roman" pitchFamily="18" charset="0"/>
              </a:rPr>
              <a:t>will shake </a:t>
            </a:r>
            <a:r>
              <a:rPr lang="en-GB" altLang="en-US" sz="4400" b="1">
                <a:solidFill>
                  <a:srgbClr val="000000"/>
                </a:solidFill>
                <a:latin typeface="Times New Roman" pitchFamily="18" charset="0"/>
                <a:cs typeface="Times New Roman" pitchFamily="18" charset="0"/>
              </a:rPr>
              <a:t>not only the earth but also the heavens.</a:t>
            </a:r>
            <a:r>
              <a:rPr lang="en-GB" altLang="en-US" sz="4400" b="1" baseline="30000">
                <a:solidFill>
                  <a:srgbClr val="000000"/>
                </a:solidFill>
                <a:latin typeface="Times New Roman" pitchFamily="18" charset="0"/>
                <a:cs typeface="Times New Roman" pitchFamily="18" charset="0"/>
              </a:rPr>
              <a:t>27 </a:t>
            </a:r>
            <a:r>
              <a:rPr lang="en-GB" altLang="en-US" sz="4400" b="1">
                <a:solidFill>
                  <a:srgbClr val="000000"/>
                </a:solidFill>
                <a:latin typeface="Times New Roman" pitchFamily="18" charset="0"/>
                <a:cs typeface="Times New Roman" pitchFamily="18" charset="0"/>
              </a:rPr>
              <a:t>The words “once more” indicate the removing of what can be shaken—that is, created things—so that what </a:t>
            </a:r>
            <a:r>
              <a:rPr lang="en-GB" altLang="en-US" sz="4400" b="1">
                <a:solidFill>
                  <a:srgbClr val="FF0000"/>
                </a:solidFill>
                <a:latin typeface="Times New Roman" pitchFamily="18" charset="0"/>
                <a:cs typeface="Times New Roman" pitchFamily="18" charset="0"/>
              </a:rPr>
              <a:t>cannot be shaken </a:t>
            </a:r>
            <a:r>
              <a:rPr lang="en-GB" altLang="en-US" sz="4400" b="1">
                <a:solidFill>
                  <a:srgbClr val="000000"/>
                </a:solidFill>
                <a:latin typeface="Times New Roman" pitchFamily="18" charset="0"/>
                <a:cs typeface="Times New Roman" pitchFamily="18" charset="0"/>
              </a:rPr>
              <a:t>may remain.</a:t>
            </a:r>
            <a:endParaRPr lang="en-GB" altLang="en-US" sz="4400" b="1">
              <a:latin typeface="Times New Roman" pitchFamily="18" charset="0"/>
              <a:cs typeface="Times New Roman" pitchFamily="18" charset="0"/>
            </a:endParaRPr>
          </a:p>
        </p:txBody>
      </p:sp>
      <p:sp>
        <p:nvSpPr>
          <p:cNvPr id="2051" name="Rectangle 1"/>
          <p:cNvSpPr>
            <a:spLocks noChangeArrowheads="1"/>
          </p:cNvSpPr>
          <p:nvPr/>
        </p:nvSpPr>
        <p:spPr bwMode="auto">
          <a:xfrm>
            <a:off x="3190875" y="0"/>
            <a:ext cx="54324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i="1">
                <a:solidFill>
                  <a:srgbClr val="FFFF00"/>
                </a:solidFill>
                <a:latin typeface="Times New Roman" pitchFamily="18" charset="0"/>
                <a:cs typeface="Times New Roman" pitchFamily="18" charset="0"/>
              </a:rPr>
              <a:t>Hebrews 12:26-27 (NIV)</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386138" y="292100"/>
            <a:ext cx="5254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JUDAS </a:t>
            </a:r>
            <a:r>
              <a:rPr lang="en-GB" altLang="en-US" sz="3600" b="1">
                <a:solidFill>
                  <a:schemeClr val="bg1"/>
                </a:solidFill>
                <a:latin typeface="Times New Roman" pitchFamily="18" charset="0"/>
                <a:cs typeface="Times New Roman" pitchFamily="18" charset="0"/>
              </a:rPr>
              <a:t>VERSUS</a:t>
            </a:r>
            <a:r>
              <a:rPr lang="en-GB" altLang="en-US" sz="3600" b="1">
                <a:solidFill>
                  <a:srgbClr val="FFFF00"/>
                </a:solidFill>
                <a:latin typeface="Times New Roman" pitchFamily="18" charset="0"/>
                <a:cs typeface="Times New Roman" pitchFamily="18" charset="0"/>
              </a:rPr>
              <a:t> PETER</a:t>
            </a:r>
            <a:endParaRPr lang="en-GB" altLang="en-US" sz="3600" b="1" i="1">
              <a:solidFill>
                <a:srgbClr val="FFFF00"/>
              </a:solidFill>
              <a:latin typeface="Times New Roman" pitchFamily="18" charset="0"/>
              <a:cs typeface="Times New Roman" pitchFamily="18" charset="0"/>
            </a:endParaRPr>
          </a:p>
        </p:txBody>
      </p:sp>
      <p:pic>
        <p:nvPicPr>
          <p:cNvPr id="4" name="Picture 2" descr="http://www.leonardoda-vinci.org/The-Last-Supper-1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8763" y="1279525"/>
            <a:ext cx="8969375" cy="501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905375" y="254000"/>
            <a:ext cx="21447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JUDAS </a:t>
            </a:r>
            <a:endParaRPr lang="en-GB" altLang="en-US" sz="4400" b="1" i="1">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514350" y="1022350"/>
            <a:ext cx="11174413" cy="5632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solidFill>
                  <a:srgbClr val="FF0000"/>
                </a:solidFill>
                <a:latin typeface="Times New Roman" pitchFamily="18" charset="0"/>
                <a:cs typeface="Times New Roman" pitchFamily="18" charset="0"/>
              </a:rPr>
              <a:t>Matthew 27:3-5 (NIV)</a:t>
            </a:r>
            <a:endParaRPr lang="en-GB" altLang="en-US" sz="3600" b="1" i="1" baseline="30000">
              <a:solidFill>
                <a:srgbClr val="FF0000"/>
              </a:solidFill>
              <a:latin typeface="Times New Roman" pitchFamily="18" charset="0"/>
              <a:cs typeface="Times New Roman" pitchFamily="18" charset="0"/>
            </a:endParaRPr>
          </a:p>
          <a:p>
            <a:pPr algn="just" eaLnBrk="1" hangingPunct="1">
              <a:lnSpc>
                <a:spcPct val="100000"/>
              </a:lnSpc>
              <a:spcBef>
                <a:spcPct val="0"/>
              </a:spcBef>
              <a:buFontTx/>
              <a:buNone/>
            </a:pPr>
            <a:r>
              <a:rPr lang="en-GB" altLang="en-US" sz="3600" b="1" baseline="30000">
                <a:latin typeface="Times New Roman" pitchFamily="18" charset="0"/>
                <a:cs typeface="Times New Roman" pitchFamily="18" charset="0"/>
              </a:rPr>
              <a:t>3 </a:t>
            </a:r>
            <a:r>
              <a:rPr lang="en-GB" altLang="en-US" sz="3600" b="1">
                <a:latin typeface="Times New Roman" pitchFamily="18" charset="0"/>
                <a:cs typeface="Times New Roman" pitchFamily="18" charset="0"/>
              </a:rPr>
              <a:t>When Judas, who had betrayed him, saw that Jesus was condemned, he was seized with remorse and returned the thirty pieces of silver to the chief priests and the elders. </a:t>
            </a:r>
            <a:r>
              <a:rPr lang="en-GB" altLang="en-US" sz="3600" b="1" baseline="30000">
                <a:latin typeface="Times New Roman" pitchFamily="18" charset="0"/>
                <a:cs typeface="Times New Roman" pitchFamily="18" charset="0"/>
              </a:rPr>
              <a:t>4 </a:t>
            </a:r>
            <a:r>
              <a:rPr lang="en-GB" altLang="en-US" sz="3600" b="1">
                <a:latin typeface="Times New Roman" pitchFamily="18" charset="0"/>
                <a:cs typeface="Times New Roman" pitchFamily="18" charset="0"/>
              </a:rPr>
              <a:t>“I have sinned,” he said, “for I have betrayed innocent blood.”</a:t>
            </a:r>
          </a:p>
          <a:p>
            <a:pPr algn="just" eaLnBrk="1" hangingPunct="1">
              <a:lnSpc>
                <a:spcPct val="100000"/>
              </a:lnSpc>
              <a:spcBef>
                <a:spcPct val="0"/>
              </a:spcBef>
              <a:buFontTx/>
              <a:buNone/>
            </a:pPr>
            <a:r>
              <a:rPr lang="en-GB" altLang="en-US" sz="3600" b="1">
                <a:latin typeface="Times New Roman" pitchFamily="18" charset="0"/>
                <a:cs typeface="Times New Roman" pitchFamily="18" charset="0"/>
              </a:rPr>
              <a:t>“What is that to us?” they replied. “That’s your responsibility.”</a:t>
            </a:r>
          </a:p>
          <a:p>
            <a:pPr algn="just" eaLnBrk="1" hangingPunct="1">
              <a:lnSpc>
                <a:spcPct val="100000"/>
              </a:lnSpc>
              <a:spcBef>
                <a:spcPct val="0"/>
              </a:spcBef>
              <a:buFontTx/>
              <a:buNone/>
            </a:pPr>
            <a:r>
              <a:rPr lang="en-GB" altLang="en-US" sz="3600" b="1" baseline="30000">
                <a:latin typeface="Times New Roman" pitchFamily="18" charset="0"/>
                <a:cs typeface="Times New Roman" pitchFamily="18" charset="0"/>
              </a:rPr>
              <a:t>5 </a:t>
            </a:r>
            <a:r>
              <a:rPr lang="en-GB" altLang="en-US" sz="3600" b="1">
                <a:latin typeface="Times New Roman" pitchFamily="18" charset="0"/>
                <a:cs typeface="Times New Roman" pitchFamily="18" charset="0"/>
              </a:rPr>
              <a:t>So Judas threw the money into the temple and left. Then he went away and hanged himself.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27050" y="309563"/>
            <a:ext cx="11174413" cy="5446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rgbClr val="0000CC"/>
                </a:solidFill>
                <a:latin typeface="Bodoni MT" pitchFamily="18" charset="0"/>
              </a:rPr>
              <a:t>Mark 4:16-17 </a:t>
            </a:r>
          </a:p>
          <a:p>
            <a:pPr algn="just" eaLnBrk="1" hangingPunct="1">
              <a:lnSpc>
                <a:spcPct val="100000"/>
              </a:lnSpc>
              <a:spcBef>
                <a:spcPct val="0"/>
              </a:spcBef>
              <a:buFontTx/>
              <a:buNone/>
            </a:pPr>
            <a:r>
              <a:rPr lang="en-GB" altLang="en-US" sz="4400" b="1" baseline="30000">
                <a:latin typeface="Bodoni MT" pitchFamily="18" charset="0"/>
              </a:rPr>
              <a:t>16 </a:t>
            </a:r>
            <a:r>
              <a:rPr lang="en-GB" altLang="en-US" sz="4400">
                <a:latin typeface="Bodoni MT" pitchFamily="18" charset="0"/>
              </a:rPr>
              <a:t>And these are they likewise which are sown on stony ground; who, when they have heard the word, immediately receive it with gladness; </a:t>
            </a:r>
            <a:r>
              <a:rPr lang="en-GB" altLang="en-US" sz="4400" b="1" baseline="30000">
                <a:latin typeface="Bodoni MT" pitchFamily="18" charset="0"/>
              </a:rPr>
              <a:t>17 </a:t>
            </a:r>
            <a:r>
              <a:rPr lang="en-GB" altLang="en-US" sz="4400">
                <a:latin typeface="Bodoni MT" pitchFamily="18" charset="0"/>
              </a:rPr>
              <a:t>And have no root in themselves, and so endure but for a time: afterward, when affliction or persecution ariseth for the word's sake, immediately they are </a:t>
            </a:r>
            <a:r>
              <a:rPr lang="en-GB" altLang="en-US" sz="4400" b="1">
                <a:solidFill>
                  <a:srgbClr val="FF0000"/>
                </a:solidFill>
                <a:latin typeface="Bodoni MT" pitchFamily="18" charset="0"/>
              </a:rPr>
              <a:t>offended.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74663" y="322263"/>
            <a:ext cx="11174412"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chemeClr val="bg1"/>
                </a:solidFill>
                <a:latin typeface="Bodoni MT" pitchFamily="18" charset="0"/>
              </a:rPr>
              <a:t>If we look at situations only from our limited point of view.</a:t>
            </a:r>
          </a:p>
          <a:p>
            <a:pPr eaLnBrk="1" hangingPunct="1">
              <a:lnSpc>
                <a:spcPct val="100000"/>
              </a:lnSpc>
              <a:spcBef>
                <a:spcPct val="0"/>
              </a:spcBef>
              <a:buFontTx/>
              <a:buNone/>
            </a:pPr>
            <a:r>
              <a:rPr lang="en-GB" altLang="en-US" sz="4000" b="1" i="1">
                <a:solidFill>
                  <a:schemeClr val="bg1"/>
                </a:solidFill>
                <a:latin typeface="Bodoni MT" pitchFamily="18" charset="0"/>
              </a:rPr>
              <a:t>Two things could happen:</a:t>
            </a:r>
            <a:endParaRPr lang="en-GB" altLang="en-US" sz="4400" b="1">
              <a:solidFill>
                <a:schemeClr val="bg1"/>
              </a:solidFill>
              <a:latin typeface="Bodoni MT" pitchFamily="18" charset="0"/>
            </a:endParaRPr>
          </a:p>
        </p:txBody>
      </p:sp>
      <p:sp>
        <p:nvSpPr>
          <p:cNvPr id="4" name="Rectangle 3"/>
          <p:cNvSpPr>
            <a:spLocks noChangeArrowheads="1"/>
          </p:cNvSpPr>
          <p:nvPr/>
        </p:nvSpPr>
        <p:spPr bwMode="auto">
          <a:xfrm>
            <a:off x="474663" y="2547938"/>
            <a:ext cx="11174412"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dirty="0">
                <a:latin typeface="Bodoni MT" pitchFamily="18" charset="0"/>
              </a:rPr>
              <a:t>First, in the midst of God’s process we will </a:t>
            </a:r>
            <a:r>
              <a:rPr lang="en-GB" altLang="en-US" sz="4000" b="1" dirty="0" smtClean="0">
                <a:latin typeface="Bodoni MT" pitchFamily="18" charset="0"/>
              </a:rPr>
              <a:t>be easy </a:t>
            </a:r>
            <a:r>
              <a:rPr lang="en-GB" altLang="en-US" sz="4000" b="1" dirty="0">
                <a:latin typeface="Bodoni MT" pitchFamily="18" charset="0"/>
              </a:rPr>
              <a:t>prey to offense.</a:t>
            </a:r>
            <a:endParaRPr lang="en-GB" altLang="en-US" sz="4400" b="1" dirty="0">
              <a:latin typeface="Bodoni MT" pitchFamily="18" charset="0"/>
            </a:endParaRPr>
          </a:p>
        </p:txBody>
      </p:sp>
      <p:sp>
        <p:nvSpPr>
          <p:cNvPr id="5" name="Rectangle 4"/>
          <p:cNvSpPr>
            <a:spLocks noChangeArrowheads="1"/>
          </p:cNvSpPr>
          <p:nvPr/>
        </p:nvSpPr>
        <p:spPr bwMode="auto">
          <a:xfrm>
            <a:off x="474663" y="4095750"/>
            <a:ext cx="11174412"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C00000"/>
                </a:solidFill>
                <a:latin typeface="Bodoni MT" pitchFamily="18" charset="0"/>
              </a:rPr>
              <a:t>Second, we can easily be deceived by the enemy.</a:t>
            </a:r>
            <a:endParaRPr lang="en-GB" altLang="en-US" sz="4400" b="1">
              <a:solidFill>
                <a:srgbClr val="C00000"/>
              </a:solidFill>
              <a:latin typeface="Bodoni MT" pitchFamily="18" charset="0"/>
            </a:endParaRPr>
          </a:p>
        </p:txBody>
      </p:sp>
      <p:sp>
        <p:nvSpPr>
          <p:cNvPr id="2" name="Rectangle 1"/>
          <p:cNvSpPr>
            <a:spLocks noChangeArrowheads="1"/>
          </p:cNvSpPr>
          <p:nvPr/>
        </p:nvSpPr>
        <p:spPr bwMode="auto">
          <a:xfrm>
            <a:off x="3495675" y="5495925"/>
            <a:ext cx="505936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Bodoni MT" pitchFamily="18" charset="0"/>
              </a:rPr>
              <a:t>What are we to do?</a:t>
            </a:r>
            <a:endParaRPr lang="en-GB" altLang="en-US" sz="4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93738" y="165100"/>
            <a:ext cx="83883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We are to depend on God’s character </a:t>
            </a:r>
            <a:endParaRPr lang="en-GB" altLang="en-US" sz="3600">
              <a:solidFill>
                <a:srgbClr val="FFFF00"/>
              </a:solidFill>
              <a:latin typeface="Times New Roman" pitchFamily="18" charset="0"/>
              <a:cs typeface="Times New Roman" pitchFamily="18" charset="0"/>
            </a:endParaRPr>
          </a:p>
        </p:txBody>
      </p:sp>
      <p:sp>
        <p:nvSpPr>
          <p:cNvPr id="3" name="Rectangle 2"/>
          <p:cNvSpPr/>
          <p:nvPr/>
        </p:nvSpPr>
        <p:spPr>
          <a:xfrm>
            <a:off x="319088" y="1668463"/>
            <a:ext cx="11385550" cy="3478212"/>
          </a:xfrm>
          <a:prstGeom prst="rect">
            <a:avLst/>
          </a:prstGeom>
          <a:solidFill>
            <a:schemeClr val="bg1"/>
          </a:solidFill>
        </p:spPr>
        <p:txBody>
          <a:bodyPr>
            <a:spAutoFit/>
          </a:bodyPr>
          <a:lstStyle/>
          <a:p>
            <a:pPr eaLnBrk="1" fontAlgn="auto" hangingPunct="1">
              <a:spcBef>
                <a:spcPts val="0"/>
              </a:spcBef>
              <a:spcAft>
                <a:spcPts val="0"/>
              </a:spcAft>
              <a:defRPr/>
            </a:pPr>
            <a:r>
              <a:rPr lang="en-GB" sz="4400" b="1" i="1" dirty="0">
                <a:solidFill>
                  <a:srgbClr val="000000"/>
                </a:solidFill>
                <a:latin typeface="Helvetica Neue"/>
              </a:rPr>
              <a:t>Genesis 3:1 (NIV)</a:t>
            </a:r>
            <a:endParaRPr lang="en-GB" sz="4400" b="1" i="1" baseline="30000" dirty="0">
              <a:solidFill>
                <a:srgbClr val="000000"/>
              </a:solidFill>
              <a:latin typeface="Arial" panose="020B0604020202020204" pitchFamily="34" charset="0"/>
            </a:endParaRPr>
          </a:p>
          <a:p>
            <a:pPr algn="just" eaLnBrk="1" fontAlgn="auto" hangingPunct="1">
              <a:spcBef>
                <a:spcPts val="0"/>
              </a:spcBef>
              <a:spcAft>
                <a:spcPts val="0"/>
              </a:spcAft>
              <a:defRPr/>
            </a:pPr>
            <a:r>
              <a:rPr lang="en-GB" sz="4400" dirty="0">
                <a:latin typeface="+mn-lt"/>
              </a:rPr>
              <a:t>Now the serpent was more crafty than any of the wild animals the </a:t>
            </a:r>
            <a:r>
              <a:rPr lang="en-GB" sz="4400" cap="small" dirty="0">
                <a:latin typeface="+mn-lt"/>
              </a:rPr>
              <a:t>Lord</a:t>
            </a:r>
            <a:r>
              <a:rPr lang="en-GB" sz="4400" dirty="0">
                <a:latin typeface="+mn-lt"/>
              </a:rPr>
              <a:t> God had made. He said to the woman, “Did God really say, ‘You must not eat from any tree in the garden’?”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959100" y="277813"/>
            <a:ext cx="434022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God had said;</a:t>
            </a:r>
            <a:endParaRPr lang="en-GB" altLang="en-US" sz="5400">
              <a:solidFill>
                <a:schemeClr val="bg1"/>
              </a:solidFill>
              <a:latin typeface="Times New Roman" pitchFamily="18" charset="0"/>
              <a:cs typeface="Times New Roman" pitchFamily="18" charset="0"/>
            </a:endParaRPr>
          </a:p>
        </p:txBody>
      </p:sp>
      <p:sp>
        <p:nvSpPr>
          <p:cNvPr id="4" name="Rectangle 3"/>
          <p:cNvSpPr/>
          <p:nvPr/>
        </p:nvSpPr>
        <p:spPr>
          <a:xfrm>
            <a:off x="333375" y="1374775"/>
            <a:ext cx="11385550" cy="4156075"/>
          </a:xfrm>
          <a:prstGeom prst="rect">
            <a:avLst/>
          </a:prstGeom>
          <a:solidFill>
            <a:schemeClr val="bg1"/>
          </a:solidFill>
        </p:spPr>
        <p:txBody>
          <a:bodyPr>
            <a:spAutoFit/>
          </a:bodyPr>
          <a:lstStyle/>
          <a:p>
            <a:pPr eaLnBrk="1" fontAlgn="auto" hangingPunct="1">
              <a:spcBef>
                <a:spcPts val="0"/>
              </a:spcBef>
              <a:spcAft>
                <a:spcPts val="0"/>
              </a:spcAft>
              <a:defRPr/>
            </a:pPr>
            <a:r>
              <a:rPr lang="en-GB" sz="4400" b="1" i="1" dirty="0">
                <a:solidFill>
                  <a:srgbClr val="FF0000"/>
                </a:solidFill>
                <a:latin typeface="Times New Roman" panose="02020603050405020304" pitchFamily="18" charset="0"/>
                <a:cs typeface="Times New Roman" panose="02020603050405020304" pitchFamily="18" charset="0"/>
              </a:rPr>
              <a:t>Genesis 2:16-17 (NIV)</a:t>
            </a:r>
            <a:endParaRPr lang="en-GB" sz="4400" b="1" i="1" baseline="30000" dirty="0">
              <a:solidFill>
                <a:srgbClr val="FF0000"/>
              </a:solidFill>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r>
              <a:rPr lang="en-GB" sz="4400" dirty="0">
                <a:latin typeface="+mn-lt"/>
              </a:rPr>
              <a:t>And the </a:t>
            </a:r>
            <a:r>
              <a:rPr lang="en-GB" sz="4400" cap="small" dirty="0">
                <a:latin typeface="+mn-lt"/>
              </a:rPr>
              <a:t>Lord</a:t>
            </a:r>
            <a:r>
              <a:rPr lang="en-GB" sz="4400" dirty="0">
                <a:latin typeface="+mn-lt"/>
              </a:rPr>
              <a:t> God commanded the man, “You are free to eat from any tree in the garden; </a:t>
            </a:r>
            <a:r>
              <a:rPr lang="en-GB" sz="4400" b="1" baseline="30000" dirty="0">
                <a:latin typeface="+mn-lt"/>
              </a:rPr>
              <a:t>17 </a:t>
            </a:r>
            <a:r>
              <a:rPr lang="en-GB" sz="4400" dirty="0">
                <a:latin typeface="+mn-lt"/>
              </a:rPr>
              <a:t>but you must not eat from the tree of the knowledge of good and evil, for when you eat from it you will certainly die.”</a:t>
            </a:r>
            <a:endParaRPr lang="en-GB" sz="4400" dirty="0">
              <a:latin typeface="Times New Roman" panose="02020603050405020304" pitchFamily="18" charset="0"/>
              <a:cs typeface="Times New Roman" panose="02020603050405020304" pitchFamily="18" charset="0"/>
            </a:endParaRPr>
          </a:p>
        </p:txBody>
      </p:sp>
      <p:sp>
        <p:nvSpPr>
          <p:cNvPr id="5" name="Rectangle 4"/>
          <p:cNvSpPr>
            <a:spLocks noChangeArrowheads="1"/>
          </p:cNvSpPr>
          <p:nvPr/>
        </p:nvSpPr>
        <p:spPr bwMode="auto">
          <a:xfrm>
            <a:off x="149225" y="5945188"/>
            <a:ext cx="117522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Eve was deceived and believed a lie about God’s character </a:t>
            </a:r>
            <a:endParaRPr lang="en-GB" altLang="en-US" sz="36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33450" y="309563"/>
            <a:ext cx="83883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We are to depend on God’s character </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06375" y="1236663"/>
            <a:ext cx="11385550" cy="10779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t>When we go through difficult situations faith says; </a:t>
            </a:r>
            <a:r>
              <a:rPr lang="en-GB" altLang="en-US" sz="3200" b="1"/>
              <a:t>“I trust You even though I don’t understand”</a:t>
            </a:r>
            <a:endParaRPr lang="en-GB" altLang="en-US" sz="3200"/>
          </a:p>
        </p:txBody>
      </p:sp>
      <p:sp>
        <p:nvSpPr>
          <p:cNvPr id="4" name="Rectangle 3"/>
          <p:cNvSpPr>
            <a:spLocks noChangeArrowheads="1"/>
          </p:cNvSpPr>
          <p:nvPr/>
        </p:nvSpPr>
        <p:spPr bwMode="auto">
          <a:xfrm>
            <a:off x="390525" y="2765425"/>
            <a:ext cx="11201400" cy="6477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rgbClr val="FF0000"/>
                </a:solidFill>
              </a:rPr>
              <a:t>When we depend on God’s character we become humble.</a:t>
            </a:r>
          </a:p>
        </p:txBody>
      </p:sp>
      <p:sp>
        <p:nvSpPr>
          <p:cNvPr id="12293" name="Rectangle 4"/>
          <p:cNvSpPr>
            <a:spLocks noChangeArrowheads="1"/>
          </p:cNvSpPr>
          <p:nvPr/>
        </p:nvSpPr>
        <p:spPr bwMode="auto">
          <a:xfrm>
            <a:off x="520700" y="3906838"/>
            <a:ext cx="11071225"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200" b="1" i="1">
                <a:solidFill>
                  <a:srgbClr val="000000"/>
                </a:solidFill>
                <a:latin typeface="Times New Roman" pitchFamily="18" charset="0"/>
                <a:cs typeface="Times New Roman" pitchFamily="18" charset="0"/>
              </a:rPr>
              <a:t>1 Peter 5:5 (NIV)</a:t>
            </a:r>
          </a:p>
          <a:p>
            <a:pPr algn="just" eaLnBrk="1" hangingPunct="1">
              <a:lnSpc>
                <a:spcPct val="100000"/>
              </a:lnSpc>
              <a:spcBef>
                <a:spcPct val="0"/>
              </a:spcBef>
              <a:buFontTx/>
              <a:buNone/>
            </a:pPr>
            <a:r>
              <a:rPr lang="en-GB" altLang="en-US" sz="3600">
                <a:solidFill>
                  <a:srgbClr val="000000"/>
                </a:solidFill>
                <a:latin typeface="Times New Roman" pitchFamily="18" charset="0"/>
                <a:cs typeface="Times New Roman" pitchFamily="18" charset="0"/>
              </a:rPr>
              <a:t>In the same way, you who are younger, submit yourselves to your elders. All of you, clothe yourselves with humility toward one another, because, “God opposes the proud but shows favour to the humble.”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2293"/>
                                        </p:tgtEl>
                                        <p:attrNameLst>
                                          <p:attrName>style.visibility</p:attrName>
                                        </p:attrNameLst>
                                      </p:cBhvr>
                                      <p:to>
                                        <p:strVal val="visible"/>
                                      </p:to>
                                    </p:set>
                                    <p:animEffect transition="in" filter="barn(inVertical)">
                                      <p:cBhvr>
                                        <p:cTn id="25"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1229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604838" y="585788"/>
            <a:ext cx="109029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i="1">
                <a:solidFill>
                  <a:srgbClr val="000000"/>
                </a:solidFill>
                <a:latin typeface="Times New Roman" pitchFamily="18" charset="0"/>
                <a:cs typeface="Times New Roman" pitchFamily="18" charset="0"/>
              </a:rPr>
              <a:t>Philippians 3:3 (NIV)</a:t>
            </a:r>
          </a:p>
          <a:p>
            <a:pPr algn="just" eaLnBrk="1" hangingPunct="1">
              <a:lnSpc>
                <a:spcPct val="100000"/>
              </a:lnSpc>
              <a:spcBef>
                <a:spcPct val="0"/>
              </a:spcBef>
              <a:buFontTx/>
              <a:buNone/>
            </a:pPr>
            <a:r>
              <a:rPr lang="en-GB" altLang="en-US" sz="4000">
                <a:latin typeface="Times New Roman" pitchFamily="18" charset="0"/>
                <a:cs typeface="Times New Roman" pitchFamily="18" charset="0"/>
              </a:rPr>
              <a:t>For it is we who are the circumcision, we who serve God by his </a:t>
            </a:r>
            <a:r>
              <a:rPr lang="en-GB" altLang="en-US" sz="4000">
                <a:solidFill>
                  <a:srgbClr val="FF0000"/>
                </a:solidFill>
                <a:latin typeface="Times New Roman" pitchFamily="18" charset="0"/>
                <a:cs typeface="Times New Roman" pitchFamily="18" charset="0"/>
              </a:rPr>
              <a:t>Spirit</a:t>
            </a:r>
            <a:r>
              <a:rPr lang="en-GB" altLang="en-US" sz="4000">
                <a:latin typeface="Times New Roman" pitchFamily="18" charset="0"/>
                <a:cs typeface="Times New Roman" pitchFamily="18" charset="0"/>
              </a:rPr>
              <a:t>, who boast in Christ Jesus, and who put no confidence in the flesh</a:t>
            </a:r>
            <a:endParaRPr lang="en-GB" altLang="en-US" sz="4000">
              <a:solidFill>
                <a:srgbClr val="000000"/>
              </a:solidFill>
              <a:latin typeface="Times New Roman" pitchFamily="18" charset="0"/>
              <a:cs typeface="Times New Roman" pitchFamily="18" charset="0"/>
            </a:endParaRPr>
          </a:p>
        </p:txBody>
      </p:sp>
      <p:sp>
        <p:nvSpPr>
          <p:cNvPr id="3" name="Rectangle 2"/>
          <p:cNvSpPr>
            <a:spLocks noChangeArrowheads="1"/>
          </p:cNvSpPr>
          <p:nvPr/>
        </p:nvSpPr>
        <p:spPr bwMode="auto">
          <a:xfrm>
            <a:off x="412750" y="3697288"/>
            <a:ext cx="11385550"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a:solidFill>
                  <a:srgbClr val="000000"/>
                </a:solidFill>
                <a:latin typeface="Times New Roman" pitchFamily="18" charset="0"/>
                <a:cs typeface="Times New Roman" pitchFamily="18" charset="0"/>
              </a:rPr>
              <a:t>Galatians 1:6 (NIV)</a:t>
            </a:r>
            <a:endParaRPr lang="en-GB" altLang="en-US" sz="4400" b="1" i="1" baseline="30000">
              <a:solidFill>
                <a:srgbClr val="000000"/>
              </a:solidFill>
              <a:latin typeface="Times New Roman" pitchFamily="18" charset="0"/>
              <a:cs typeface="Times New Roman" pitchFamily="18" charset="0"/>
            </a:endParaRPr>
          </a:p>
          <a:p>
            <a:pPr algn="just" eaLnBrk="1" hangingPunct="1">
              <a:lnSpc>
                <a:spcPct val="100000"/>
              </a:lnSpc>
              <a:spcBef>
                <a:spcPct val="0"/>
              </a:spcBef>
              <a:buFontTx/>
              <a:buNone/>
            </a:pPr>
            <a:r>
              <a:rPr lang="en-GB" altLang="en-US" sz="4400">
                <a:latin typeface="Times New Roman" pitchFamily="18" charset="0"/>
                <a:cs typeface="Times New Roman" pitchFamily="18" charset="0"/>
              </a:rPr>
              <a:t>God sends the Spirit of His Son into our hearts, the Spirit who calls out, </a:t>
            </a:r>
            <a:r>
              <a:rPr lang="en-GB" altLang="en-US" sz="4400" b="1" i="1">
                <a:solidFill>
                  <a:srgbClr val="FF0000"/>
                </a:solidFill>
                <a:latin typeface="Times New Roman" pitchFamily="18" charset="0"/>
                <a:cs typeface="Times New Roman" pitchFamily="18" charset="0"/>
              </a:rPr>
              <a:t>‘Abba Father’…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547688" y="2667000"/>
            <a:ext cx="11242675"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a:solidFill>
                  <a:srgbClr val="000000"/>
                </a:solidFill>
                <a:latin typeface="Times New Roman" pitchFamily="18" charset="0"/>
                <a:cs typeface="Times New Roman" pitchFamily="18" charset="0"/>
              </a:rPr>
              <a:t>The </a:t>
            </a:r>
            <a:r>
              <a:rPr lang="en-GB" altLang="en-US" sz="4000" b="1" i="1">
                <a:solidFill>
                  <a:srgbClr val="000000"/>
                </a:solidFill>
                <a:latin typeface="Times New Roman" pitchFamily="18" charset="0"/>
                <a:cs typeface="Times New Roman" pitchFamily="18" charset="0"/>
              </a:rPr>
              <a:t>Abba </a:t>
            </a:r>
            <a:r>
              <a:rPr lang="en-GB" altLang="en-US" sz="4000" b="1">
                <a:solidFill>
                  <a:srgbClr val="000000"/>
                </a:solidFill>
                <a:latin typeface="Times New Roman" pitchFamily="18" charset="0"/>
                <a:cs typeface="Times New Roman" pitchFamily="18" charset="0"/>
              </a:rPr>
              <a:t>cry is the cry of obedience and utter trust.</a:t>
            </a:r>
          </a:p>
          <a:p>
            <a:pPr algn="just" eaLnBrk="1" hangingPunct="1">
              <a:lnSpc>
                <a:spcPct val="100000"/>
              </a:lnSpc>
              <a:spcBef>
                <a:spcPct val="0"/>
              </a:spcBef>
              <a:buFontTx/>
              <a:buNone/>
            </a:pPr>
            <a:r>
              <a:rPr lang="en-GB" altLang="en-US" sz="4000">
                <a:latin typeface="Times New Roman" pitchFamily="18" charset="0"/>
                <a:cs typeface="Times New Roman" pitchFamily="18" charset="0"/>
              </a:rPr>
              <a:t>When the Spirit prompt us to cry ‘</a:t>
            </a:r>
            <a:r>
              <a:rPr lang="en-GB" altLang="en-US" sz="4000" i="1">
                <a:latin typeface="Times New Roman" pitchFamily="18" charset="0"/>
                <a:cs typeface="Times New Roman" pitchFamily="18" charset="0"/>
              </a:rPr>
              <a:t>Abba, Father</a:t>
            </a:r>
            <a:r>
              <a:rPr lang="en-GB" altLang="en-US" sz="4000">
                <a:latin typeface="Times New Roman" pitchFamily="18" charset="0"/>
                <a:cs typeface="Times New Roman" pitchFamily="18" charset="0"/>
              </a:rPr>
              <a:t>’, His real aim is to prompt us to reach the same level of commitment and surrender to the will of God that Jesus demonstrated.</a:t>
            </a:r>
            <a:endParaRPr lang="en-GB" altLang="en-US" sz="4000">
              <a:solidFill>
                <a:srgbClr val="000000"/>
              </a:solidFill>
              <a:latin typeface="Times New Roman" pitchFamily="18" charset="0"/>
              <a:cs typeface="Times New Roman" pitchFamily="18" charset="0"/>
            </a:endParaRPr>
          </a:p>
        </p:txBody>
      </p:sp>
      <p:sp>
        <p:nvSpPr>
          <p:cNvPr id="3" name="Rectangle 2"/>
          <p:cNvSpPr>
            <a:spLocks noChangeArrowheads="1"/>
          </p:cNvSpPr>
          <p:nvPr/>
        </p:nvSpPr>
        <p:spPr bwMode="auto">
          <a:xfrm>
            <a:off x="476250" y="222250"/>
            <a:ext cx="11385550" cy="1724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dirty="0">
                <a:latin typeface="Times New Roman" pitchFamily="18" charset="0"/>
                <a:cs typeface="Times New Roman" pitchFamily="18" charset="0"/>
              </a:rPr>
              <a:t>The best translation of the word </a:t>
            </a:r>
            <a:r>
              <a:rPr lang="en-GB" altLang="en-US" sz="4400" b="1" i="1" dirty="0">
                <a:solidFill>
                  <a:srgbClr val="FF0000"/>
                </a:solidFill>
                <a:latin typeface="Times New Roman" pitchFamily="18" charset="0"/>
                <a:cs typeface="Times New Roman" pitchFamily="18" charset="0"/>
              </a:rPr>
              <a:t>‘Abba’</a:t>
            </a:r>
            <a:r>
              <a:rPr lang="en-GB" altLang="en-US" sz="4400" b="1" i="1" dirty="0">
                <a:latin typeface="Times New Roman" pitchFamily="18" charset="0"/>
                <a:cs typeface="Times New Roman" pitchFamily="18" charset="0"/>
              </a:rPr>
              <a:t> </a:t>
            </a:r>
            <a:r>
              <a:rPr lang="en-GB" altLang="en-US" sz="4400" dirty="0">
                <a:latin typeface="Times New Roman" pitchFamily="18" charset="0"/>
                <a:cs typeface="Times New Roman" pitchFamily="18" charset="0"/>
              </a:rPr>
              <a:t>is not ‘Daddy’ but ‘Dear’.</a:t>
            </a:r>
          </a:p>
          <a:p>
            <a:pPr algn="just" eaLnBrk="1" hangingPunct="1">
              <a:lnSpc>
                <a:spcPct val="100000"/>
              </a:lnSpc>
              <a:spcBef>
                <a:spcPct val="0"/>
              </a:spcBef>
              <a:buFontTx/>
              <a:buNone/>
            </a:pPr>
            <a:r>
              <a:rPr lang="en-GB" altLang="en-US" sz="1800" b="1" i="1" dirty="0">
                <a:solidFill>
                  <a:srgbClr val="0000CC"/>
                </a:solidFill>
                <a:latin typeface="Times New Roman" pitchFamily="18" charset="0"/>
                <a:cs typeface="Times New Roman" pitchFamily="18" charset="0"/>
              </a:rPr>
              <a:t>Professor C.F.D </a:t>
            </a:r>
            <a:r>
              <a:rPr lang="en-GB" altLang="en-US" sz="1800" b="1" i="1" dirty="0" err="1">
                <a:solidFill>
                  <a:srgbClr val="0000CC"/>
                </a:solidFill>
                <a:latin typeface="Times New Roman" pitchFamily="18" charset="0"/>
                <a:cs typeface="Times New Roman" pitchFamily="18" charset="0"/>
              </a:rPr>
              <a:t>Moule</a:t>
            </a:r>
            <a:r>
              <a:rPr lang="en-GB" altLang="en-US" sz="1800" b="1" i="1" dirty="0">
                <a:solidFill>
                  <a:srgbClr val="0000CC"/>
                </a:solidFill>
                <a:latin typeface="Times New Roman" pitchFamily="18" charset="0"/>
                <a:cs typeface="Times New Roman" pitchFamily="18" charset="0"/>
              </a:rPr>
              <a:t> (and many other scholarly Bible </a:t>
            </a:r>
            <a:r>
              <a:rPr lang="en-GB" altLang="en-US" sz="1800" b="1" i="1" dirty="0" smtClean="0">
                <a:solidFill>
                  <a:srgbClr val="0000CC"/>
                </a:solidFill>
                <a:latin typeface="Times New Roman" pitchFamily="18" charset="0"/>
                <a:cs typeface="Times New Roman" pitchFamily="18" charset="0"/>
              </a:rPr>
              <a:t>expositors).</a:t>
            </a:r>
            <a:endParaRPr lang="en-GB" altLang="en-US" sz="1800" b="1" i="1"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5362"/>
                                        </p:tgtEl>
                                        <p:attrNameLst>
                                          <p:attrName>style.visibility</p:attrName>
                                        </p:attrNameLst>
                                      </p:cBhvr>
                                      <p:to>
                                        <p:strVal val="visible"/>
                                      </p:to>
                                    </p:set>
                                    <p:animEffect transition="in" filter="fade">
                                      <p:cBhvr>
                                        <p:cTn id="12" dur="1000"/>
                                        <p:tgtEl>
                                          <p:spTgt spid="15362"/>
                                        </p:tgtEl>
                                      </p:cBhvr>
                                    </p:animEffect>
                                    <p:anim calcmode="lin" valueType="num">
                                      <p:cBhvr>
                                        <p:cTn id="13" dur="1000" fill="hold"/>
                                        <p:tgtEl>
                                          <p:spTgt spid="15362"/>
                                        </p:tgtEl>
                                        <p:attrNameLst>
                                          <p:attrName>ppt_x</p:attrName>
                                        </p:attrNameLst>
                                      </p:cBhvr>
                                      <p:tavLst>
                                        <p:tav tm="0">
                                          <p:val>
                                            <p:strVal val="#ppt_x"/>
                                          </p:val>
                                        </p:tav>
                                        <p:tav tm="100000">
                                          <p:val>
                                            <p:strVal val="#ppt_x"/>
                                          </p:val>
                                        </p:tav>
                                      </p:tavLst>
                                    </p:anim>
                                    <p:anim calcmode="lin" valueType="num">
                                      <p:cBhvr>
                                        <p:cTn id="14" dur="1000" fill="hold"/>
                                        <p:tgtEl>
                                          <p:spTgt spid="1536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336550" y="2114550"/>
            <a:ext cx="11242675" cy="4402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a:solidFill>
                  <a:srgbClr val="000099"/>
                </a:solidFill>
                <a:latin typeface="Times New Roman" pitchFamily="18" charset="0"/>
                <a:cs typeface="Times New Roman" pitchFamily="18" charset="0"/>
              </a:rPr>
              <a:t>The </a:t>
            </a:r>
            <a:r>
              <a:rPr lang="en-GB" altLang="en-US" sz="4000" b="1" i="1">
                <a:solidFill>
                  <a:srgbClr val="000099"/>
                </a:solidFill>
                <a:latin typeface="Times New Roman" pitchFamily="18" charset="0"/>
                <a:cs typeface="Times New Roman" pitchFamily="18" charset="0"/>
              </a:rPr>
              <a:t>Abba </a:t>
            </a:r>
            <a:r>
              <a:rPr lang="en-GB" altLang="en-US" sz="4000" b="1">
                <a:solidFill>
                  <a:srgbClr val="000099"/>
                </a:solidFill>
                <a:latin typeface="Times New Roman" pitchFamily="18" charset="0"/>
                <a:cs typeface="Times New Roman" pitchFamily="18" charset="0"/>
              </a:rPr>
              <a:t>cry is the cry of obedience and utter trust.</a:t>
            </a:r>
          </a:p>
          <a:p>
            <a:pPr algn="just" eaLnBrk="1" hangingPunct="1">
              <a:lnSpc>
                <a:spcPct val="100000"/>
              </a:lnSpc>
              <a:spcBef>
                <a:spcPct val="0"/>
              </a:spcBef>
              <a:buFontTx/>
              <a:buNone/>
            </a:pPr>
            <a:r>
              <a:rPr lang="en-GB" altLang="en-US" sz="4000" i="1">
                <a:latin typeface="Times New Roman" pitchFamily="18" charset="0"/>
                <a:cs typeface="Times New Roman" pitchFamily="18" charset="0"/>
              </a:rPr>
              <a:t>It says:</a:t>
            </a:r>
          </a:p>
          <a:p>
            <a:pPr algn="just" eaLnBrk="1" hangingPunct="1">
              <a:lnSpc>
                <a:spcPct val="100000"/>
              </a:lnSpc>
              <a:spcBef>
                <a:spcPct val="0"/>
              </a:spcBef>
              <a:buFontTx/>
              <a:buNone/>
            </a:pPr>
            <a:r>
              <a:rPr lang="en-GB" altLang="en-US" sz="4000" b="1">
                <a:latin typeface="Times New Roman" pitchFamily="18" charset="0"/>
                <a:cs typeface="Times New Roman" pitchFamily="18" charset="0"/>
              </a:rPr>
              <a:t>‘Dear Father, I don’t understand all that You are doing, but because I am secure in Your love I offer You my deepest adoration, my fullest loyalty and my dependent trust.’</a:t>
            </a:r>
          </a:p>
        </p:txBody>
      </p:sp>
      <p:sp>
        <p:nvSpPr>
          <p:cNvPr id="4" name="Rectangle 3"/>
          <p:cNvSpPr>
            <a:spLocks noChangeArrowheads="1"/>
          </p:cNvSpPr>
          <p:nvPr/>
        </p:nvSpPr>
        <p:spPr bwMode="auto">
          <a:xfrm>
            <a:off x="1636713" y="0"/>
            <a:ext cx="74818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All that can be shaken will be shaken</a:t>
            </a:r>
          </a:p>
        </p:txBody>
      </p:sp>
      <p:sp>
        <p:nvSpPr>
          <p:cNvPr id="2" name="Rectangle 1"/>
          <p:cNvSpPr>
            <a:spLocks noChangeArrowheads="1"/>
          </p:cNvSpPr>
          <p:nvPr/>
        </p:nvSpPr>
        <p:spPr bwMode="auto">
          <a:xfrm>
            <a:off x="631825" y="830263"/>
            <a:ext cx="10185400" cy="706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solidFill>
                  <a:srgbClr val="000000"/>
                </a:solidFill>
                <a:latin typeface="Times New Roman" pitchFamily="18" charset="0"/>
                <a:cs typeface="Times New Roman" pitchFamily="18" charset="0"/>
              </a:rPr>
              <a:t>—so that what </a:t>
            </a:r>
            <a:r>
              <a:rPr lang="en-GB" altLang="en-US" sz="4000" b="1">
                <a:solidFill>
                  <a:srgbClr val="FF0000"/>
                </a:solidFill>
                <a:latin typeface="Times New Roman" pitchFamily="18" charset="0"/>
                <a:cs typeface="Times New Roman" pitchFamily="18" charset="0"/>
              </a:rPr>
              <a:t>cannot be shaken </a:t>
            </a:r>
            <a:r>
              <a:rPr lang="en-GB" altLang="en-US" sz="4000" b="1">
                <a:solidFill>
                  <a:srgbClr val="000000"/>
                </a:solidFill>
                <a:latin typeface="Times New Roman" pitchFamily="18" charset="0"/>
                <a:cs typeface="Times New Roman" pitchFamily="18" charset="0"/>
              </a:rPr>
              <a:t>may remain.</a:t>
            </a:r>
            <a:endParaRPr lang="en-GB" altLang="en-US" sz="40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362"/>
                                        </p:tgtEl>
                                        <p:attrNameLst>
                                          <p:attrName>style.visibility</p:attrName>
                                        </p:attrNameLst>
                                      </p:cBhvr>
                                      <p:to>
                                        <p:strVal val="visible"/>
                                      </p:to>
                                    </p:set>
                                    <p:animEffect transition="in" filter="fade">
                                      <p:cBhvr>
                                        <p:cTn id="19" dur="1000"/>
                                        <p:tgtEl>
                                          <p:spTgt spid="15362"/>
                                        </p:tgtEl>
                                      </p:cBhvr>
                                    </p:animEffect>
                                    <p:anim calcmode="lin" valueType="num">
                                      <p:cBhvr>
                                        <p:cTn id="20" dur="1000" fill="hold"/>
                                        <p:tgtEl>
                                          <p:spTgt spid="15362"/>
                                        </p:tgtEl>
                                        <p:attrNameLst>
                                          <p:attrName>ppt_x</p:attrName>
                                        </p:attrNameLst>
                                      </p:cBhvr>
                                      <p:tavLst>
                                        <p:tav tm="0">
                                          <p:val>
                                            <p:strVal val="#ppt_x"/>
                                          </p:val>
                                        </p:tav>
                                        <p:tav tm="100000">
                                          <p:val>
                                            <p:strVal val="#ppt_x"/>
                                          </p:val>
                                        </p:tav>
                                      </p:tavLst>
                                    </p:anim>
                                    <p:anim calcmode="lin" valueType="num">
                                      <p:cBhvr>
                                        <p:cTn id="21" dur="1000" fill="hold"/>
                                        <p:tgtEl>
                                          <p:spTgt spid="1536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4"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009900" y="76200"/>
            <a:ext cx="58499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800" b="1">
                <a:solidFill>
                  <a:srgbClr val="FF0000"/>
                </a:solidFill>
                <a:latin typeface="Arial Rounded MT Bold" pitchFamily="34" charset="0"/>
              </a:rPr>
              <a:t>Christian Aid Week</a:t>
            </a:r>
          </a:p>
        </p:txBody>
      </p:sp>
      <p:sp>
        <p:nvSpPr>
          <p:cNvPr id="3" name="Rectangle 2"/>
          <p:cNvSpPr>
            <a:spLocks noChangeArrowheads="1"/>
          </p:cNvSpPr>
          <p:nvPr/>
        </p:nvSpPr>
        <p:spPr bwMode="auto">
          <a:xfrm>
            <a:off x="450850" y="4729163"/>
            <a:ext cx="114109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a:solidFill>
                  <a:srgbClr val="0000CC"/>
                </a:solidFill>
                <a:latin typeface="Accord SF" pitchFamily="2" charset="0"/>
              </a:rPr>
              <a:t>This year’s Christian Aid Week focussed on refugees. Christian Aid’s support for refugees have been there since 1945…</a:t>
            </a:r>
          </a:p>
        </p:txBody>
      </p:sp>
      <p:pic>
        <p:nvPicPr>
          <p:cNvPr id="3076" name="Picture 5" descr="Image result for christian aid week 20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1263" y="908050"/>
            <a:ext cx="7505700" cy="362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098" name="Rectangle 3"/>
          <p:cNvSpPr>
            <a:spLocks noChangeArrowheads="1"/>
          </p:cNvSpPr>
          <p:nvPr/>
        </p:nvSpPr>
        <p:spPr bwMode="auto">
          <a:xfrm>
            <a:off x="1038225" y="1198563"/>
            <a:ext cx="10025063" cy="2801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a:solidFill>
                  <a:srgbClr val="000000"/>
                </a:solidFill>
                <a:latin typeface="Times New Roman" pitchFamily="18" charset="0"/>
                <a:cs typeface="Times New Roman" pitchFamily="18" charset="0"/>
              </a:rPr>
              <a:t>At that time his voice shook the earth, but now he has promised, “Once more I </a:t>
            </a:r>
            <a:r>
              <a:rPr lang="en-GB" altLang="en-US" sz="4400" b="1">
                <a:solidFill>
                  <a:srgbClr val="FF0000"/>
                </a:solidFill>
                <a:latin typeface="Times New Roman" pitchFamily="18" charset="0"/>
                <a:cs typeface="Times New Roman" pitchFamily="18" charset="0"/>
              </a:rPr>
              <a:t>will shake </a:t>
            </a:r>
            <a:r>
              <a:rPr lang="en-GB" altLang="en-US" sz="4400" b="1">
                <a:solidFill>
                  <a:srgbClr val="000000"/>
                </a:solidFill>
                <a:latin typeface="Times New Roman" pitchFamily="18" charset="0"/>
                <a:cs typeface="Times New Roman" pitchFamily="18" charset="0"/>
              </a:rPr>
              <a:t>not only the earth but also the heavens.</a:t>
            </a:r>
            <a:endParaRPr lang="en-GB" altLang="en-US" sz="4400" b="1">
              <a:latin typeface="Times New Roman" pitchFamily="18" charset="0"/>
              <a:cs typeface="Times New Roman" pitchFamily="18" charset="0"/>
            </a:endParaRPr>
          </a:p>
        </p:txBody>
      </p:sp>
      <p:sp>
        <p:nvSpPr>
          <p:cNvPr id="4099" name="Rectangle 1"/>
          <p:cNvSpPr>
            <a:spLocks noChangeArrowheads="1"/>
          </p:cNvSpPr>
          <p:nvPr/>
        </p:nvSpPr>
        <p:spPr bwMode="auto">
          <a:xfrm>
            <a:off x="3533775" y="0"/>
            <a:ext cx="4746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i="1">
                <a:solidFill>
                  <a:srgbClr val="FFFF00"/>
                </a:solidFill>
                <a:latin typeface="Times New Roman" pitchFamily="18" charset="0"/>
                <a:cs typeface="Times New Roman" pitchFamily="18" charset="0"/>
              </a:rPr>
              <a:t>Hebrews 12:26 (NIV)</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466975" y="488950"/>
            <a:ext cx="74818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All that can be shaken will be shaken</a:t>
            </a:r>
          </a:p>
        </p:txBody>
      </p:sp>
      <p:sp>
        <p:nvSpPr>
          <p:cNvPr id="3" name="Rectangle 2"/>
          <p:cNvSpPr>
            <a:spLocks noChangeArrowheads="1"/>
          </p:cNvSpPr>
          <p:nvPr/>
        </p:nvSpPr>
        <p:spPr bwMode="auto">
          <a:xfrm>
            <a:off x="398463" y="4525963"/>
            <a:ext cx="11385550"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i="1">
                <a:solidFill>
                  <a:srgbClr val="000000"/>
                </a:solidFill>
                <a:latin typeface="Helvetica Neue"/>
              </a:rPr>
              <a:t>Luke 22:21-22 (NIV)</a:t>
            </a:r>
            <a:endParaRPr lang="en-GB" altLang="en-US" sz="3200" b="1" i="1" baseline="30000">
              <a:solidFill>
                <a:srgbClr val="000000"/>
              </a:solidFill>
              <a:latin typeface="Arial" pitchFamily="34" charset="0"/>
            </a:endParaRPr>
          </a:p>
          <a:p>
            <a:pPr algn="just" eaLnBrk="1" hangingPunct="1">
              <a:lnSpc>
                <a:spcPct val="100000"/>
              </a:lnSpc>
              <a:spcBef>
                <a:spcPct val="0"/>
              </a:spcBef>
              <a:buFontTx/>
              <a:buNone/>
            </a:pPr>
            <a:r>
              <a:rPr lang="en-GB" altLang="en-US" sz="3200" b="1" baseline="30000">
                <a:solidFill>
                  <a:srgbClr val="000000"/>
                </a:solidFill>
                <a:latin typeface="Arial" pitchFamily="34" charset="0"/>
              </a:rPr>
              <a:t>21 </a:t>
            </a:r>
            <a:r>
              <a:rPr lang="en-GB" altLang="en-US" sz="3200">
                <a:solidFill>
                  <a:srgbClr val="000000"/>
                </a:solidFill>
                <a:latin typeface="Helvetica Neue"/>
              </a:rPr>
              <a:t>But the hand of him who is going to betray me is with mine on the table. </a:t>
            </a:r>
            <a:r>
              <a:rPr lang="en-GB" altLang="en-US" sz="3200" b="1" baseline="30000">
                <a:solidFill>
                  <a:srgbClr val="000000"/>
                </a:solidFill>
                <a:latin typeface="Arial" pitchFamily="34" charset="0"/>
              </a:rPr>
              <a:t>22 </a:t>
            </a:r>
            <a:r>
              <a:rPr lang="en-GB" altLang="en-US" sz="3200">
                <a:solidFill>
                  <a:srgbClr val="000000"/>
                </a:solidFill>
                <a:latin typeface="Helvetica Neue"/>
              </a:rPr>
              <a:t>The Son of Man will go as it has been decreed. But woe to that man who betrays him!”</a:t>
            </a:r>
            <a:endParaRPr lang="en-GB" altLang="en-US" sz="3200"/>
          </a:p>
        </p:txBody>
      </p:sp>
      <p:sp>
        <p:nvSpPr>
          <p:cNvPr id="4" name="Rectangle 3"/>
          <p:cNvSpPr>
            <a:spLocks noChangeArrowheads="1"/>
          </p:cNvSpPr>
          <p:nvPr/>
        </p:nvSpPr>
        <p:spPr bwMode="auto">
          <a:xfrm>
            <a:off x="220663" y="1135063"/>
            <a:ext cx="609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 Let’s see an example.</a:t>
            </a:r>
          </a:p>
        </p:txBody>
      </p:sp>
      <p:pic>
        <p:nvPicPr>
          <p:cNvPr id="2050" name="Picture 2" descr="http://www.leonardoda-vinci.org/The-Last-Supper-1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8663" y="1781175"/>
            <a:ext cx="4476750"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nodeType="clickEffect">
                                  <p:stCondLst>
                                    <p:cond delay="0"/>
                                  </p:stCondLst>
                                  <p:childTnLst>
                                    <p:set>
                                      <p:cBhvr>
                                        <p:cTn id="20" dur="1" fill="hold">
                                          <p:stCondLst>
                                            <p:cond delay="0"/>
                                          </p:stCondLst>
                                        </p:cTn>
                                        <p:tgtEl>
                                          <p:spTgt spid="2050"/>
                                        </p:tgtEl>
                                        <p:attrNameLst>
                                          <p:attrName>style.visibility</p:attrName>
                                        </p:attrNameLst>
                                      </p:cBhvr>
                                      <p:to>
                                        <p:strVal val="visible"/>
                                      </p:to>
                                    </p:set>
                                    <p:animEffect transition="in" filter="wipe(down)">
                                      <p:cBhvr>
                                        <p:cTn id="21" dur="500"/>
                                        <p:tgtEl>
                                          <p:spTgt spid="205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71463" y="684213"/>
            <a:ext cx="11385550"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rgbClr val="000000"/>
                </a:solidFill>
                <a:latin typeface="Helvetica Neue"/>
              </a:rPr>
              <a:t>Luke 22:23 (NIV)</a:t>
            </a:r>
            <a:endParaRPr lang="en-GB" altLang="en-US" sz="4000" b="1" i="1" baseline="30000">
              <a:solidFill>
                <a:srgbClr val="000000"/>
              </a:solidFill>
              <a:latin typeface="Arial" pitchFamily="34" charset="0"/>
            </a:endParaRPr>
          </a:p>
          <a:p>
            <a:pPr eaLnBrk="1" hangingPunct="1">
              <a:lnSpc>
                <a:spcPct val="100000"/>
              </a:lnSpc>
              <a:spcBef>
                <a:spcPct val="0"/>
              </a:spcBef>
              <a:buFontTx/>
              <a:buNone/>
            </a:pPr>
            <a:r>
              <a:rPr lang="en-GB" altLang="en-US" sz="4000" b="1" baseline="30000">
                <a:latin typeface="Arial" pitchFamily="34" charset="0"/>
                <a:cs typeface="Arial" pitchFamily="34" charset="0"/>
              </a:rPr>
              <a:t>“</a:t>
            </a:r>
            <a:r>
              <a:rPr lang="en-GB" altLang="en-US" sz="4000">
                <a:latin typeface="Arial" pitchFamily="34" charset="0"/>
                <a:cs typeface="Arial" pitchFamily="34" charset="0"/>
              </a:rPr>
              <a:t>They began to question among themselves which of them it might be who would do this.”</a:t>
            </a:r>
          </a:p>
        </p:txBody>
      </p:sp>
      <p:sp>
        <p:nvSpPr>
          <p:cNvPr id="4" name="Rectangle 3"/>
          <p:cNvSpPr>
            <a:spLocks noChangeArrowheads="1"/>
          </p:cNvSpPr>
          <p:nvPr/>
        </p:nvSpPr>
        <p:spPr bwMode="auto">
          <a:xfrm>
            <a:off x="492125" y="4441825"/>
            <a:ext cx="10437813" cy="1938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rgbClr val="000000"/>
                </a:solidFill>
                <a:latin typeface="Helvetica Neue"/>
              </a:rPr>
              <a:t>Luke 22:24 (NIV)</a:t>
            </a:r>
            <a:endParaRPr lang="en-GB" altLang="en-US" sz="4000" b="1" i="1" baseline="30000">
              <a:solidFill>
                <a:srgbClr val="000000"/>
              </a:solidFill>
              <a:latin typeface="Arial" pitchFamily="34" charset="0"/>
            </a:endParaRPr>
          </a:p>
          <a:p>
            <a:pPr eaLnBrk="1" hangingPunct="1">
              <a:lnSpc>
                <a:spcPct val="100000"/>
              </a:lnSpc>
              <a:spcBef>
                <a:spcPct val="0"/>
              </a:spcBef>
              <a:buFontTx/>
              <a:buNone/>
            </a:pPr>
            <a:r>
              <a:rPr lang="en-GB" altLang="en-US" sz="4000" b="1" baseline="30000">
                <a:solidFill>
                  <a:srgbClr val="FF0000"/>
                </a:solidFill>
                <a:latin typeface="Times New Roman" pitchFamily="18" charset="0"/>
                <a:cs typeface="Times New Roman" pitchFamily="18" charset="0"/>
              </a:rPr>
              <a:t>24 </a:t>
            </a:r>
            <a:r>
              <a:rPr lang="en-GB" altLang="en-US" sz="4000">
                <a:solidFill>
                  <a:srgbClr val="FF0000"/>
                </a:solidFill>
                <a:latin typeface="Times New Roman" pitchFamily="18" charset="0"/>
                <a:cs typeface="Times New Roman" pitchFamily="18" charset="0"/>
              </a:rPr>
              <a:t>A dispute also arose among them as to which of them was considered to be greatest.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41288" y="363538"/>
            <a:ext cx="11952287" cy="6248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rgbClr val="000000"/>
                </a:solidFill>
                <a:latin typeface="Helvetica Neue"/>
              </a:rPr>
              <a:t>Luke 22:25-27 (NIV)</a:t>
            </a:r>
            <a:endParaRPr lang="en-GB" altLang="en-US" sz="4000" b="1" i="1" baseline="30000">
              <a:solidFill>
                <a:srgbClr val="000000"/>
              </a:solidFill>
              <a:latin typeface="Arial" pitchFamily="34" charset="0"/>
            </a:endParaRPr>
          </a:p>
          <a:p>
            <a:pPr algn="just" eaLnBrk="1" hangingPunct="1">
              <a:lnSpc>
                <a:spcPct val="100000"/>
              </a:lnSpc>
              <a:spcBef>
                <a:spcPct val="0"/>
              </a:spcBef>
              <a:buFontTx/>
              <a:buNone/>
            </a:pPr>
            <a:r>
              <a:rPr lang="en-GB" altLang="en-US" sz="4000" b="1" baseline="30000">
                <a:latin typeface="Arial" pitchFamily="34" charset="0"/>
                <a:cs typeface="Arial" pitchFamily="34" charset="0"/>
              </a:rPr>
              <a:t>25 </a:t>
            </a:r>
            <a:r>
              <a:rPr lang="en-GB" altLang="en-US" sz="4000">
                <a:latin typeface="Arial" pitchFamily="34" charset="0"/>
                <a:cs typeface="Arial" pitchFamily="34" charset="0"/>
              </a:rPr>
              <a:t>Jesus said to them, “The kings of the Gentiles lord it over them; and those who exercise authority over them call themselves Benefactors. </a:t>
            </a:r>
            <a:r>
              <a:rPr lang="en-GB" altLang="en-US" sz="4000" b="1" baseline="30000">
                <a:latin typeface="Arial" pitchFamily="34" charset="0"/>
                <a:cs typeface="Arial" pitchFamily="34" charset="0"/>
              </a:rPr>
              <a:t>26 </a:t>
            </a:r>
            <a:r>
              <a:rPr lang="en-GB" altLang="en-US" sz="4000">
                <a:latin typeface="Arial" pitchFamily="34" charset="0"/>
                <a:cs typeface="Arial" pitchFamily="34" charset="0"/>
              </a:rPr>
              <a:t>But you are not to be like that. Instead, the greatest among you should be like the youngest, and the one who rules like the one who serves. </a:t>
            </a:r>
            <a:r>
              <a:rPr lang="en-GB" altLang="en-US" sz="4000" b="1" baseline="30000">
                <a:latin typeface="Arial" pitchFamily="34" charset="0"/>
                <a:cs typeface="Arial" pitchFamily="34" charset="0"/>
              </a:rPr>
              <a:t>27 </a:t>
            </a:r>
            <a:r>
              <a:rPr lang="en-GB" altLang="en-US" sz="4000">
                <a:latin typeface="Arial" pitchFamily="34" charset="0"/>
                <a:cs typeface="Arial" pitchFamily="34" charset="0"/>
              </a:rPr>
              <a:t>For who is greater, the one who is at the table or the one who serves? Is it not the one who is at the table? But I am among you as one who serves.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82638" y="276225"/>
            <a:ext cx="576580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II. The purpose of sifting </a:t>
            </a:r>
            <a:endParaRPr lang="en-GB" altLang="en-US" sz="40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06375" y="1236663"/>
            <a:ext cx="113855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i="1">
                <a:solidFill>
                  <a:srgbClr val="FF0000"/>
                </a:solidFill>
                <a:latin typeface="Franklin Gothic Demi" pitchFamily="34" charset="0"/>
              </a:rPr>
              <a:t>Romans 3:10-11 (NIV)</a:t>
            </a:r>
            <a:endParaRPr lang="en-GB" altLang="en-US" sz="3200" b="1" i="1" baseline="30000">
              <a:solidFill>
                <a:srgbClr val="FF0000"/>
              </a:solidFill>
              <a:latin typeface="Franklin Gothic Demi" pitchFamily="34" charset="0"/>
            </a:endParaRPr>
          </a:p>
          <a:p>
            <a:pPr algn="just" eaLnBrk="1" hangingPunct="1">
              <a:lnSpc>
                <a:spcPct val="100000"/>
              </a:lnSpc>
              <a:spcBef>
                <a:spcPct val="0"/>
              </a:spcBef>
              <a:buFontTx/>
              <a:buNone/>
            </a:pPr>
            <a:r>
              <a:rPr lang="en-GB" altLang="en-US" sz="3200" b="1" baseline="30000">
                <a:latin typeface="Franklin Gothic Demi" pitchFamily="34" charset="0"/>
              </a:rPr>
              <a:t>10 </a:t>
            </a:r>
            <a:r>
              <a:rPr lang="en-GB" altLang="en-US" sz="3200">
                <a:latin typeface="Franklin Gothic Demi" pitchFamily="34" charset="0"/>
              </a:rPr>
              <a:t>By the grace God has given me, I laid a foundation as a wise builder, and someone else is building on it. But each one should build with care. </a:t>
            </a:r>
            <a:r>
              <a:rPr lang="en-GB" altLang="en-US" sz="3200" b="1" baseline="30000">
                <a:latin typeface="Franklin Gothic Demi" pitchFamily="34" charset="0"/>
              </a:rPr>
              <a:t>11 </a:t>
            </a:r>
            <a:r>
              <a:rPr lang="en-GB" altLang="en-US" sz="3200">
                <a:latin typeface="Franklin Gothic Demi" pitchFamily="34" charset="0"/>
              </a:rPr>
              <a:t>For no one can lay any foundation other than the one already laid, which is Jesus Christ.</a:t>
            </a:r>
          </a:p>
        </p:txBody>
      </p:sp>
      <p:sp>
        <p:nvSpPr>
          <p:cNvPr id="4" name="Rectangle 3"/>
          <p:cNvSpPr>
            <a:spLocks noChangeArrowheads="1"/>
          </p:cNvSpPr>
          <p:nvPr/>
        </p:nvSpPr>
        <p:spPr bwMode="auto">
          <a:xfrm>
            <a:off x="404813" y="4619625"/>
            <a:ext cx="10387012"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i="1">
                <a:solidFill>
                  <a:schemeClr val="bg1"/>
                </a:solidFill>
                <a:latin typeface="Times New Roman" pitchFamily="18" charset="0"/>
                <a:cs typeface="Times New Roman" pitchFamily="18" charset="0"/>
              </a:rPr>
              <a:t>Luke 22:31 (NIV)</a:t>
            </a:r>
            <a:endParaRPr lang="en-GB" altLang="en-US" sz="3200" b="1" i="1" baseline="30000">
              <a:solidFill>
                <a:schemeClr val="bg1"/>
              </a:solidFill>
              <a:latin typeface="Times New Roman" pitchFamily="18" charset="0"/>
              <a:cs typeface="Times New Roman" pitchFamily="18" charset="0"/>
            </a:endParaRPr>
          </a:p>
          <a:p>
            <a:pP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“Simon, Simon, Satan has asked to sift all of you as wheat.”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3663" y="230188"/>
            <a:ext cx="120983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FF00"/>
                </a:solidFill>
              </a:rPr>
              <a:t>The word </a:t>
            </a:r>
            <a:r>
              <a:rPr lang="en-GB" altLang="en-US" sz="4000" b="1">
                <a:solidFill>
                  <a:srgbClr val="FFFF00"/>
                </a:solidFill>
              </a:rPr>
              <a:t>“sift” </a:t>
            </a:r>
            <a:r>
              <a:rPr lang="en-GB" altLang="en-US" sz="4000">
                <a:solidFill>
                  <a:srgbClr val="FFFF00"/>
                </a:solidFill>
              </a:rPr>
              <a:t>is translated from the Greek word </a:t>
            </a:r>
            <a:r>
              <a:rPr lang="en-GB" altLang="en-US" sz="4000" b="1" i="1">
                <a:solidFill>
                  <a:srgbClr val="FFFF00"/>
                </a:solidFill>
              </a:rPr>
              <a:t>siniazo</a:t>
            </a:r>
            <a:endParaRPr lang="en-GB" altLang="en-US" sz="4000" b="1" i="1">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28600" y="2838450"/>
            <a:ext cx="11174413" cy="1570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200" b="1" i="1">
                <a:solidFill>
                  <a:srgbClr val="0000CC"/>
                </a:solidFill>
                <a:latin typeface="Helvetica Neue"/>
              </a:rPr>
              <a:t>Sift = siniazo</a:t>
            </a:r>
            <a:endParaRPr lang="en-GB" altLang="en-US" sz="3200" b="1" i="1" baseline="30000">
              <a:solidFill>
                <a:srgbClr val="0000CC"/>
              </a:solidFill>
              <a:latin typeface="Arial" pitchFamily="34" charset="0"/>
            </a:endParaRPr>
          </a:p>
          <a:p>
            <a:pPr algn="just" eaLnBrk="1" hangingPunct="1">
              <a:lnSpc>
                <a:spcPct val="100000"/>
              </a:lnSpc>
              <a:spcBef>
                <a:spcPct val="0"/>
              </a:spcBef>
              <a:buFontTx/>
              <a:buNone/>
            </a:pPr>
            <a:r>
              <a:rPr lang="en-GB" altLang="en-US" sz="3200">
                <a:latin typeface="Georgia" pitchFamily="18" charset="0"/>
              </a:rPr>
              <a:t>It means “to sift, shake in a sieve; fig. by inward agitation to try one’s faith to the verge of overthrow”</a:t>
            </a:r>
          </a:p>
        </p:txBody>
      </p:sp>
      <p:sp>
        <p:nvSpPr>
          <p:cNvPr id="4" name="Rectangle 3"/>
          <p:cNvSpPr>
            <a:spLocks noChangeArrowheads="1"/>
          </p:cNvSpPr>
          <p:nvPr/>
        </p:nvSpPr>
        <p:spPr bwMode="auto">
          <a:xfrm>
            <a:off x="417513" y="4672013"/>
            <a:ext cx="10985500" cy="2062162"/>
          </a:xfrm>
          <a:prstGeom prst="rect">
            <a:avLst/>
          </a:prstGeom>
          <a:solidFill>
            <a:schemeClr val="bg1">
              <a:lumMod val="95000"/>
            </a:schemeClr>
          </a:solid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GB" altLang="en-US" sz="3200" b="1" i="1" dirty="0" smtClean="0">
                <a:solidFill>
                  <a:srgbClr val="C00000"/>
                </a:solidFill>
                <a:latin typeface="Times New Roman" panose="02020603050405020304" pitchFamily="18" charset="0"/>
                <a:cs typeface="Times New Roman" panose="02020603050405020304" pitchFamily="18" charset="0"/>
              </a:rPr>
              <a:t>Luke 22:32 (NIV)</a:t>
            </a:r>
            <a:endParaRPr lang="en-GB" altLang="en-US" sz="3200" b="1" i="1" baseline="30000" dirty="0" smtClean="0">
              <a:solidFill>
                <a:srgbClr val="C00000"/>
              </a:solidFill>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defRPr/>
            </a:pPr>
            <a:r>
              <a:rPr lang="en-GB" altLang="en-US" sz="3200" b="1" i="1" baseline="30000" dirty="0" smtClean="0">
                <a:latin typeface="Times New Roman" panose="02020603050405020304" pitchFamily="18" charset="0"/>
                <a:cs typeface="Times New Roman" panose="02020603050405020304" pitchFamily="18" charset="0"/>
              </a:rPr>
              <a:t>“</a:t>
            </a:r>
            <a:r>
              <a:rPr lang="en-GB" altLang="en-US" sz="3200" b="1" dirty="0" smtClean="0">
                <a:latin typeface="Arial" panose="020B0604020202020204" pitchFamily="34" charset="0"/>
                <a:cs typeface="Arial" panose="020B0604020202020204" pitchFamily="34" charset="0"/>
              </a:rPr>
              <a:t>But I have prayed for you, Simon, that your faith may not fail. And when you have turned back, strengthen your brothers.”</a:t>
            </a:r>
          </a:p>
        </p:txBody>
      </p:sp>
      <p:pic>
        <p:nvPicPr>
          <p:cNvPr id="9221" name="Picture 2" descr="https://encrypted-tbn3.gstatic.com/images?q=tbn:ANd9GcTGhThO6ZsVOMw56DkP1gz3biabUqdThWsFdtDUtjI5bllgyqN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2300" y="938213"/>
            <a:ext cx="2765425" cy="163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967</TotalTime>
  <Words>531</Words>
  <Application>Microsoft Office PowerPoint</Application>
  <PresentationFormat>Custom</PresentationFormat>
  <Paragraphs>64</Paragraphs>
  <Slides>19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Calibri</vt:lpstr>
      <vt:lpstr>Arial</vt:lpstr>
      <vt:lpstr>Calibri Light</vt:lpstr>
      <vt:lpstr>Times New Roman</vt:lpstr>
      <vt:lpstr>Arial Rounded MT Bold</vt:lpstr>
      <vt:lpstr>Accord SF</vt:lpstr>
      <vt:lpstr>Helvetica Neue</vt:lpstr>
      <vt:lpstr>Franklin Gothic Demi</vt:lpstr>
      <vt:lpstr>Georgia</vt:lpstr>
      <vt:lpstr>Bodoni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47</cp:revision>
  <dcterms:created xsi:type="dcterms:W3CDTF">2014-11-15T12:38:39Z</dcterms:created>
  <dcterms:modified xsi:type="dcterms:W3CDTF">2017-05-31T11:35:29Z</dcterms:modified>
</cp:coreProperties>
</file>