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74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5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99"/>
    <a:srgbClr val="CCFFCC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02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3044-0911-47CC-BF24-0A06C5E1510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DEE0-B8CF-4BF4-B865-20C3589A4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45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3044-0911-47CC-BF24-0A06C5E1510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DEE0-B8CF-4BF4-B865-20C3589A4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036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3044-0911-47CC-BF24-0A06C5E1510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DEE0-B8CF-4BF4-B865-20C3589A4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39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3044-0911-47CC-BF24-0A06C5E1510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DEE0-B8CF-4BF4-B865-20C3589A4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9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3044-0911-47CC-BF24-0A06C5E1510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DEE0-B8CF-4BF4-B865-20C3589A4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284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3044-0911-47CC-BF24-0A06C5E1510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DEE0-B8CF-4BF4-B865-20C3589A4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747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3044-0911-47CC-BF24-0A06C5E1510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DEE0-B8CF-4BF4-B865-20C3589A4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321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3044-0911-47CC-BF24-0A06C5E1510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DEE0-B8CF-4BF4-B865-20C3589A4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64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3044-0911-47CC-BF24-0A06C5E1510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DEE0-B8CF-4BF4-B865-20C3589A4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31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3044-0911-47CC-BF24-0A06C5E1510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DEE0-B8CF-4BF4-B865-20C3589A4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09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3044-0911-47CC-BF24-0A06C5E1510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DEE0-B8CF-4BF4-B865-20C3589A4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694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23044-0911-47CC-BF24-0A06C5E1510C}" type="datetimeFigureOut">
              <a:rPr lang="en-GB" smtClean="0"/>
              <a:t>31/05/2017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8DEE0-B8CF-4BF4-B865-20C3589A4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445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5567" y="2542203"/>
            <a:ext cx="3895725" cy="28860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79828" y="529633"/>
            <a:ext cx="4357283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GB" sz="3200" b="1" smtClean="0">
                <a:solidFill>
                  <a:srgbClr val="30BBE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GB" sz="3200" b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odel godly character?</a:t>
            </a:r>
            <a:endParaRPr lang="en-GB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41941" y="661888"/>
            <a:ext cx="3353803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GB" sz="3200" b="1" dirty="0" smtClean="0">
                <a:solidFill>
                  <a:srgbClr val="F57A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GB" sz="3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ake good work?</a:t>
            </a:r>
            <a:endParaRPr lang="en-GB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22746" y="5908443"/>
            <a:ext cx="4521366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GB" sz="3200" b="1" dirty="0" smtClean="0">
                <a:solidFill>
                  <a:srgbClr val="83549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GB" sz="3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inister grace and love?</a:t>
            </a:r>
            <a:endParaRPr lang="en-GB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540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18979" y="1134307"/>
            <a:ext cx="10707662" cy="224676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in Christ Jesus neither circumcision nor uncircumcision has any value. The only thing that counts is faith </a:t>
            </a:r>
            <a:r>
              <a:rPr lang="en-GB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expressing itself through </a:t>
            </a:r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  <a:r>
              <a:rPr lang="en-GB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r>
              <a:rPr lang="en-GB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Galatians 5:6 (NIV)</a:t>
            </a:r>
            <a:r>
              <a:rPr lang="en-GB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3331" y="3844506"/>
            <a:ext cx="10663310" cy="2308324"/>
          </a:xfrm>
          <a:prstGeom prst="rect">
            <a:avLst/>
          </a:prstGeom>
          <a:solidFill>
            <a:srgbClr val="CCFFCC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GB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</a:t>
            </a:r>
            <a:r>
              <a:rPr lang="en-GB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3:14 (NIV).</a:t>
            </a:r>
            <a:endParaRPr lang="en-GB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“We know that we have passed from death to life, because we love each other. </a:t>
            </a:r>
            <a:r>
              <a:rPr lang="en-GB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Anyone who </a:t>
            </a:r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not love </a:t>
            </a:r>
            <a:r>
              <a:rPr lang="en-GB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remains in death.”</a:t>
            </a:r>
          </a:p>
        </p:txBody>
      </p:sp>
      <p:sp>
        <p:nvSpPr>
          <p:cNvPr id="2" name="Rectangle 1"/>
          <p:cNvSpPr/>
          <p:nvPr/>
        </p:nvSpPr>
        <p:spPr>
          <a:xfrm>
            <a:off x="940996" y="163509"/>
            <a:ext cx="106234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LOVE</a:t>
            </a:r>
            <a:r>
              <a:rPr lang="en-GB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the fruit of faith and the proof of genuine faith </a:t>
            </a:r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498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1017" y="4714746"/>
            <a:ext cx="11732454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“May the Lord make your love increase and overflow for each other and for everyone else, just as ours does for </a:t>
            </a:r>
            <a:r>
              <a:rPr lang="en-GB" sz="400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en-GB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n-GB" sz="32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GB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Thessalonians </a:t>
            </a:r>
            <a:r>
              <a:rPr lang="en-GB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3:10 (NIV)</a:t>
            </a:r>
            <a:endParaRPr lang="en-GB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97599" y="121724"/>
            <a:ext cx="90316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GB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exhibiting LOVE in </a:t>
            </a:r>
            <a: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life today?</a:t>
            </a:r>
          </a:p>
        </p:txBody>
      </p:sp>
      <p:sp>
        <p:nvSpPr>
          <p:cNvPr id="3" name="Rectangle 2"/>
          <p:cNvSpPr/>
          <p:nvPr/>
        </p:nvSpPr>
        <p:spPr>
          <a:xfrm>
            <a:off x="3131392" y="1214895"/>
            <a:ext cx="46349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750"/>
              </a:spcAft>
            </a:pPr>
            <a:r>
              <a:rPr lang="en-GB" sz="36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WHAT CAN WE DO?</a:t>
            </a:r>
            <a:endParaRPr lang="en-GB" sz="36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015678"/>
            <a:ext cx="103777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4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</a:t>
            </a:r>
            <a:r>
              <a:rPr lang="en-GB" sz="4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 can be diligent in our love for one another.</a:t>
            </a: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44" y="2820792"/>
            <a:ext cx="11643572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GB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b)</a:t>
            </a:r>
            <a:r>
              <a:rPr lang="en-GB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We can demonstrate our love for ALL God’s people, </a:t>
            </a:r>
            <a:endParaRPr lang="en-GB" sz="4000" dirty="0"/>
          </a:p>
        </p:txBody>
      </p:sp>
      <p:sp>
        <p:nvSpPr>
          <p:cNvPr id="8" name="Rectangle 7"/>
          <p:cNvSpPr/>
          <p:nvPr/>
        </p:nvSpPr>
        <p:spPr>
          <a:xfrm>
            <a:off x="211017" y="3795959"/>
            <a:ext cx="105182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c) </a:t>
            </a:r>
            <a:r>
              <a:rPr lang="en-GB" sz="4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 can ask the Lord to help us increase in this: </a:t>
            </a:r>
            <a:endParaRPr lang="en-GB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36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  <p:bldP spid="3" grpId="0"/>
      <p:bldP spid="4" grpId="0"/>
      <p:bldP spid="7" grpId="0" animBg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6607" y="1313972"/>
            <a:ext cx="10707662" cy="224676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“the faith and love that spring from the </a:t>
            </a:r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hope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stored up for you in heaven and about which you have already heard in the true message of the gospel</a:t>
            </a:r>
            <a:r>
              <a:rPr lang="en-GB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pPr algn="just"/>
            <a:r>
              <a:rPr lang="en-GB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Colossians 1:5 (NIV)</a:t>
            </a:r>
            <a:endParaRPr lang="en-GB" sz="32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7960" y="329706"/>
            <a:ext cx="102853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A 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church must have a </a:t>
            </a:r>
            <a:r>
              <a:rPr lang="en-GB" sz="4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sure </a:t>
            </a:r>
            <a:r>
              <a:rPr lang="en-GB" sz="40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HOPE 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heaven</a:t>
            </a:r>
            <a:endParaRPr lang="en-GB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6607" y="4582943"/>
            <a:ext cx="113948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750"/>
              </a:spcAft>
            </a:pPr>
            <a:r>
              <a:rPr lang="en-GB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First, it is securely “stored up” for them in heaven, like a treasure.</a:t>
            </a:r>
            <a:endParaRPr lang="en-GB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75317" y="3625566"/>
            <a:ext cx="29806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 HOPE</a:t>
            </a:r>
            <a:endParaRPr lang="en-GB" sz="4000" dirty="0">
              <a:solidFill>
                <a:srgbClr val="FFFF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4996" y="5417209"/>
            <a:ext cx="114380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Second, the </a:t>
            </a:r>
            <a:r>
              <a:rPr lang="en-GB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Colossians’ </a:t>
            </a:r>
            <a:r>
              <a:rPr lang="en-GB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knowledge of </a:t>
            </a:r>
            <a:r>
              <a:rPr lang="en-GB" sz="32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hope </a:t>
            </a:r>
            <a:r>
              <a:rPr lang="en-GB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came from hearing </a:t>
            </a:r>
            <a:r>
              <a:rPr lang="en-GB" sz="32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“the word of truth”.</a:t>
            </a:r>
            <a:endParaRPr lang="en-GB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862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  <p:bldP spid="6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85488" y="1666800"/>
            <a:ext cx="3952058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Savings </a:t>
            </a:r>
            <a:r>
              <a:rPr lang="en-GB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deposits. </a:t>
            </a:r>
          </a:p>
        </p:txBody>
      </p:sp>
      <p:sp>
        <p:nvSpPr>
          <p:cNvPr id="2" name="Rectangle 1"/>
          <p:cNvSpPr/>
          <p:nvPr/>
        </p:nvSpPr>
        <p:spPr>
          <a:xfrm>
            <a:off x="1411424" y="572850"/>
            <a:ext cx="95782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“Laid up” </a:t>
            </a:r>
            <a: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translates in Greek </a:t>
            </a:r>
            <a:r>
              <a:rPr lang="en-GB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apokeimenēn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25319" y="3157757"/>
            <a:ext cx="8750472" cy="707886"/>
          </a:xfrm>
          <a:prstGeom prst="rect">
            <a:avLst/>
          </a:prstGeom>
          <a:solidFill>
            <a:srgbClr val="CCFFCC"/>
          </a:solidFill>
        </p:spPr>
        <p:txBody>
          <a:bodyPr wrap="none">
            <a:spAutoFit/>
          </a:bodyPr>
          <a:lstStyle/>
          <a:p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It could also mean 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stored up or reserved</a:t>
            </a:r>
            <a:endParaRPr lang="en-GB" sz="40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6081" y="4950826"/>
            <a:ext cx="116108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Our </a:t>
            </a:r>
            <a:r>
              <a:rPr lang="en-GB" sz="36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HOPE</a:t>
            </a:r>
            <a:r>
              <a:rPr lang="en-GB" sz="36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is </a:t>
            </a:r>
            <a:r>
              <a:rPr lang="en-GB" sz="3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not simply for this life but for and in eternal life</a:t>
            </a:r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206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  <p:bldP spid="3" grpId="0" animBg="1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67471" y="866894"/>
            <a:ext cx="84353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A </a:t>
            </a:r>
            <a:r>
              <a:rPr lang="en-GB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church must bring fruit among them.</a:t>
            </a:r>
            <a:endParaRPr lang="en-GB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427" y="167100"/>
            <a:ext cx="121105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If a church wants to grow in Christ to minister His Grace and Love.</a:t>
            </a:r>
            <a:endParaRPr lang="en-GB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0644" y="1810617"/>
            <a:ext cx="11693231" cy="30469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“…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gospel is bearing fruit and growing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throughout the whole world—just as it has been doing among you since the day you heard it and truly understood God’s grace.” </a:t>
            </a:r>
            <a:endParaRPr lang="en-GB" sz="4000" dirty="0"/>
          </a:p>
          <a:p>
            <a:r>
              <a:rPr lang="en-GB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Colossians 1:6 (NIV)</a:t>
            </a:r>
            <a:r>
              <a:rPr lang="en-GB" sz="3200" b="1" i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GB" sz="3200" b="1" i="1" dirty="0">
              <a:solidFill>
                <a:srgbClr val="0070C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520" y="5449590"/>
            <a:ext cx="12149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People are saved because someone shared the gospel with them. </a:t>
            </a:r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210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1197" y="448453"/>
            <a:ext cx="107927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WAS THE KEY TO BEARING SUCH FRUIT?</a:t>
            </a:r>
          </a:p>
        </p:txBody>
      </p:sp>
      <p:sp>
        <p:nvSpPr>
          <p:cNvPr id="5" name="Rectangle 4"/>
          <p:cNvSpPr/>
          <p:nvPr/>
        </p:nvSpPr>
        <p:spPr>
          <a:xfrm>
            <a:off x="841196" y="1740817"/>
            <a:ext cx="10792785" cy="181588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“…just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it has been doing among you since the day you heard it and truly understood God’s grace.” </a:t>
            </a:r>
            <a:endParaRPr lang="en-GB" sz="4000" dirty="0"/>
          </a:p>
          <a:p>
            <a:r>
              <a:rPr lang="en-GB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Colossians 1:6 (NIV)</a:t>
            </a:r>
            <a:r>
              <a:rPr lang="en-GB" sz="32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GB" sz="3200" b="1" i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1196" y="4366302"/>
            <a:ext cx="1042443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750"/>
              </a:spcAft>
            </a:pPr>
            <a:r>
              <a:rPr lang="en-GB" sz="40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By knowing </a:t>
            </a:r>
            <a:r>
              <a:rPr lang="en-GB" sz="40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and understanding </a:t>
            </a:r>
            <a:r>
              <a:rPr lang="en-GB" sz="40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grace of God, they were </a:t>
            </a:r>
            <a:r>
              <a:rPr lang="en-GB" sz="40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properly </a:t>
            </a:r>
            <a:r>
              <a:rPr lang="en-GB" sz="40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motivated to bear fruit.</a:t>
            </a:r>
            <a:endParaRPr lang="en-GB" sz="40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82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33046" y="3573329"/>
            <a:ext cx="11169748" cy="32316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“You Christians look after a document containing enough </a:t>
            </a:r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dynamite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blow all civilisation to pieces, turn the world upside down and bring peace to a battle-torn planet. But you treat it as though it is nothing more than a piece of literature.” </a:t>
            </a:r>
          </a:p>
          <a:p>
            <a:r>
              <a:rPr lang="en-GB" sz="24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Mahatma Gandhi </a:t>
            </a:r>
          </a:p>
        </p:txBody>
      </p:sp>
      <p:sp>
        <p:nvSpPr>
          <p:cNvPr id="2" name="Rectangle 1"/>
          <p:cNvSpPr/>
          <p:nvPr/>
        </p:nvSpPr>
        <p:spPr>
          <a:xfrm>
            <a:off x="633046" y="131744"/>
            <a:ext cx="11057206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spcAft>
                <a:spcPts val="750"/>
              </a:spcAft>
            </a:pP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 gospel is alive, growing, spreading, bearing fruit, and spreading some more. When the gospel is heard and believed, lives change radically. </a:t>
            </a:r>
            <a:endParaRPr lang="en-GB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0277" y="1852536"/>
            <a:ext cx="102741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“For </a:t>
            </a: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am not ashamed of the gospel, because it is the </a:t>
            </a:r>
            <a:r>
              <a:rPr lang="en-GB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 </a:t>
            </a: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God that brings salvation to everyone who believes</a:t>
            </a:r>
            <a:r>
              <a:rPr lang="en-GB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:…” </a:t>
            </a:r>
            <a:r>
              <a:rPr lang="en-GB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Romans 1:16 (NIV)</a:t>
            </a:r>
            <a:endParaRPr lang="en-GB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055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58804" y="3272849"/>
            <a:ext cx="10709718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“The Gospel is essentially a reproductive organism, a plant whose seed is in itself”.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Lightfoot, J.B. </a:t>
            </a:r>
            <a:r>
              <a:rPr lang="en-GB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 Paul’s Epistles to the Colossians and to Philemon, </a:t>
            </a:r>
            <a:r>
              <a:rPr lang="en-GB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London: Macmillan, 1879, p135. </a:t>
            </a:r>
            <a:endParaRPr lang="en-GB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13077" y="975274"/>
            <a:ext cx="8601171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spcAft>
                <a:spcPts val="750"/>
              </a:spcAft>
            </a:pP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word bearing fruit </a:t>
            </a:r>
            <a:r>
              <a:rPr lang="en-GB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GB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karpoforoumenon</a:t>
            </a:r>
            <a:r>
              <a:rPr lang="en-GB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endParaRPr lang="en-GB" sz="3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53036" y="1908618"/>
            <a:ext cx="972354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Denotes </a:t>
            </a:r>
            <a:r>
              <a:rPr lang="en-GB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that the fruit is not being </a:t>
            </a:r>
            <a:r>
              <a:rPr lang="en-GB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borne </a:t>
            </a:r>
            <a:r>
              <a:rPr lang="en-GB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by anyone, but rather it is the fruit which is causing itself to be </a:t>
            </a:r>
            <a:r>
              <a:rPr lang="en-GB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borne</a:t>
            </a:r>
            <a:endParaRPr lang="en-GB" sz="32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8804" y="246992"/>
            <a:ext cx="110352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spcBef>
                <a:spcPts val="0"/>
              </a:spcBef>
              <a:spcAft>
                <a:spcPts val="750"/>
              </a:spcAft>
              <a:buFont typeface="+mj-lt"/>
              <a:buAutoNum type="alphaLcParenR"/>
            </a:pPr>
            <a:r>
              <a:rPr lang="en-GB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</a:t>
            </a:r>
            <a:r>
              <a:rPr lang="en-GB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Gospel </a:t>
            </a:r>
            <a:r>
              <a:rPr lang="en-GB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is a bearing fruit power wherever it is preached</a:t>
            </a:r>
            <a:endParaRPr lang="en-GB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8372" y="5063423"/>
            <a:ext cx="11075644" cy="11798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750"/>
              </a:spcAft>
            </a:pPr>
            <a:r>
              <a:rPr lang="en-GB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The Gospel </a:t>
            </a:r>
            <a:r>
              <a:rPr lang="en-GB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conveys the knowledge of </a:t>
            </a:r>
            <a:endParaRPr lang="en-GB" sz="32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 algn="just">
              <a:spcBef>
                <a:spcPts val="0"/>
              </a:spcBef>
              <a:spcAft>
                <a:spcPts val="750"/>
              </a:spcAft>
            </a:pPr>
            <a:r>
              <a:rPr lang="en-GB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“</a:t>
            </a:r>
            <a:r>
              <a:rPr lang="en-GB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God’s grace in all its truth”</a:t>
            </a:r>
            <a:endParaRPr lang="en-GB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15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67471" y="866894"/>
            <a:ext cx="60757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A </a:t>
            </a:r>
            <a:r>
              <a:rPr lang="en-GB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church must be inclusive.</a:t>
            </a:r>
            <a:endParaRPr lang="en-GB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427" y="167100"/>
            <a:ext cx="121105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If a church wants to grow in Christ to minister His Grace and Love.</a:t>
            </a:r>
            <a:endParaRPr lang="en-GB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1873" y="1739090"/>
            <a:ext cx="10640754" cy="206210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“7</a:t>
            </a: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learned it from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Epaphras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our dear fellow servant, who is a faithful minister of Christ on our</a:t>
            </a: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behalf, </a:t>
            </a: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who also told us of your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Spirit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Colossians 1:7-8 (NIV)</a:t>
            </a:r>
            <a:r>
              <a:rPr lang="en-GB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GB" sz="3200" b="1" i="1" dirty="0"/>
          </a:p>
        </p:txBody>
      </p:sp>
      <p:sp>
        <p:nvSpPr>
          <p:cNvPr id="6" name="Rectangle 5"/>
          <p:cNvSpPr/>
          <p:nvPr/>
        </p:nvSpPr>
        <p:spPr>
          <a:xfrm>
            <a:off x="3183660" y="4027058"/>
            <a:ext cx="52615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AGAPE (</a:t>
            </a:r>
            <a:r>
              <a:rPr lang="en-GB" sz="4000" dirty="0" err="1" smtClean="0">
                <a:solidFill>
                  <a:schemeClr val="bg1"/>
                </a:solidFill>
              </a:rPr>
              <a:t>agápē</a:t>
            </a:r>
            <a:r>
              <a:rPr lang="en-GB" sz="4000" dirty="0">
                <a:solidFill>
                  <a:schemeClr val="bg1"/>
                </a:solidFill>
              </a:rPr>
              <a:t>)</a:t>
            </a:r>
            <a:r>
              <a:rPr lang="en-GB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LOVE</a:t>
            </a: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35529" y="5481097"/>
            <a:ext cx="999344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 will love you, because God loved me. </a:t>
            </a:r>
            <a:endParaRPr lang="en-GB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476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9433" y="5448229"/>
            <a:ext cx="117026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YOU </a:t>
            </a:r>
            <a:r>
              <a:rPr lang="en-GB" sz="32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want to grow in Christ to minister His Grace and Love</a:t>
            </a:r>
            <a:r>
              <a:rPr lang="en-GB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GB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95756" y="418905"/>
            <a:ext cx="101568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Colossians </a:t>
            </a:r>
            <a:r>
              <a:rPr lang="en-GB" sz="3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introduces us to God’s trilogy of </a:t>
            </a:r>
            <a:r>
              <a:rPr lang="en-GB" sz="36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virtue—</a:t>
            </a:r>
            <a:r>
              <a:rPr lang="en-GB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FAITH</a:t>
            </a:r>
            <a:r>
              <a:rPr lang="en-GB" sz="36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GB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LOVE</a:t>
            </a:r>
            <a:r>
              <a:rPr lang="en-GB" sz="36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and </a:t>
            </a:r>
            <a:r>
              <a:rPr lang="en-GB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HOPE. </a:t>
            </a:r>
            <a:endParaRPr lang="en-GB" sz="36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80504" y="2028520"/>
            <a:ext cx="11171007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GB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you need to begin your growth by accepting Christ? </a:t>
            </a:r>
            <a:endParaRPr lang="en-GB" sz="3600" b="1" dirty="0"/>
          </a:p>
        </p:txBody>
      </p:sp>
      <p:sp>
        <p:nvSpPr>
          <p:cNvPr id="9" name="Rectangle 8"/>
          <p:cNvSpPr/>
          <p:nvPr/>
        </p:nvSpPr>
        <p:spPr>
          <a:xfrm>
            <a:off x="878977" y="3395943"/>
            <a:ext cx="10763523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6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you need to further your growth by asking God to produce more fruit in your life? </a:t>
            </a:r>
            <a:endParaRPr lang="en-GB" sz="36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87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3849" y="471612"/>
            <a:ext cx="977318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36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“Growing in Christ to minister Grace and Love”</a:t>
            </a:r>
            <a:endParaRPr lang="en-GB" sz="36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573" y="2322438"/>
            <a:ext cx="4170355" cy="308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98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11528" y="714854"/>
            <a:ext cx="11437033" cy="604011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300"/>
              </a:spcAft>
            </a:pPr>
            <a:r>
              <a:rPr lang="en-GB" sz="32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Thanksgiving and Prayer</a:t>
            </a:r>
          </a:p>
          <a:p>
            <a:pPr algn="just">
              <a:spcAft>
                <a:spcPts val="750"/>
              </a:spcAft>
            </a:pPr>
            <a:r>
              <a:rPr lang="en-GB" sz="32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3 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always thank God, the Father of our Lord Jesus Christ, when we pray for you, </a:t>
            </a:r>
            <a:r>
              <a:rPr lang="en-GB" sz="32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4 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we have heard of your </a:t>
            </a:r>
            <a:r>
              <a:rPr lang="en-GB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faith in Christ Jesus 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of </a:t>
            </a:r>
            <a:r>
              <a:rPr lang="en-GB" sz="32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love you have for all God’s people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GB" sz="32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5 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faith and love that spring from </a:t>
            </a:r>
            <a:r>
              <a:rPr lang="en-GB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hope stored up for you in heaven 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about which you have already heard in the true message of the gospel </a:t>
            </a:r>
            <a:r>
              <a:rPr lang="en-GB" sz="32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6 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has come to you. In the same way, </a:t>
            </a:r>
            <a:r>
              <a:rPr lang="en-GB" sz="32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gospel is bearing fruit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growing throughout the whole world—just as it has been doing among you since the day you heard it and truly understood God’s grace. </a:t>
            </a:r>
            <a:r>
              <a:rPr lang="en-GB" sz="32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7 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learned it from </a:t>
            </a:r>
            <a:r>
              <a:rPr lang="en-GB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Epaphras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our dear fellow servant, who is a faithful minister of Christ on our behalf, </a:t>
            </a:r>
            <a:r>
              <a:rPr lang="en-GB" sz="32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8 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who also told us of your love in the Spirit.</a:t>
            </a:r>
          </a:p>
        </p:txBody>
      </p:sp>
      <p:sp>
        <p:nvSpPr>
          <p:cNvPr id="2" name="Rectangle 1"/>
          <p:cNvSpPr/>
          <p:nvPr/>
        </p:nvSpPr>
        <p:spPr>
          <a:xfrm>
            <a:off x="3109427" y="6968"/>
            <a:ext cx="50914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750"/>
              </a:spcAft>
            </a:pPr>
            <a:r>
              <a:rPr lang="en-GB" sz="4000" b="1" i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Colossians 1:3-8 (NIV)</a:t>
            </a:r>
            <a:endParaRPr lang="en-GB" sz="4000" b="1" i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6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4431" y="458930"/>
            <a:ext cx="29452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750"/>
              </a:spcAft>
            </a:pPr>
            <a:r>
              <a:rPr lang="en-GB" sz="4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Let’s pray…</a:t>
            </a:r>
            <a:endParaRPr lang="en-GB" sz="40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8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54660" y="261983"/>
            <a:ext cx="97731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“Growing in Christ to minister Grace and Love”</a:t>
            </a:r>
            <a:endParaRPr lang="en-GB" sz="36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3064" y="2301799"/>
            <a:ext cx="93114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/>
            <a:r>
              <a:rPr lang="en-GB" sz="36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1.) A church must have FAITH in Jesus Christ </a:t>
            </a:r>
            <a:endParaRPr lang="en-GB" sz="36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222177"/>
            <a:ext cx="121105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If a church wants to grow in Christ to minister His Grace and Love.</a:t>
            </a:r>
            <a:endParaRPr lang="en-GB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5440" y="3733134"/>
            <a:ext cx="10291627" cy="224676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4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“because we have heard of your </a:t>
            </a:r>
            <a:r>
              <a:rPr lang="en-GB" sz="4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faith </a:t>
            </a:r>
            <a:r>
              <a:rPr lang="en-GB" sz="4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Christ Jesus…”</a:t>
            </a:r>
          </a:p>
          <a:p>
            <a:r>
              <a:rPr lang="en-GB" sz="4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Colossians 1:4 (NIV)</a:t>
            </a:r>
            <a:r>
              <a:rPr lang="en-GB" sz="4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GB" sz="4400" b="1" i="1" dirty="0"/>
          </a:p>
        </p:txBody>
      </p:sp>
    </p:spTree>
    <p:extLst>
      <p:ext uri="{BB962C8B-B14F-4D97-AF65-F5344CB8AC3E}">
        <p14:creationId xmlns:p14="http://schemas.microsoft.com/office/powerpoint/2010/main" val="1646194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81009" y="117625"/>
            <a:ext cx="47670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/>
            <a:r>
              <a:rPr lang="en-GB" sz="36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FAITH in Jesus Christ </a:t>
            </a:r>
            <a:endParaRPr lang="en-GB" sz="36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1420" y="964586"/>
            <a:ext cx="11198900" cy="255454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For in the gospel the righteousness of God is revealed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</a:p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righteousness that is by faith from first to 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last</a:t>
            </a:r>
            <a:r>
              <a:rPr lang="en-GB" sz="3200" b="1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GB" sz="3200" b="1" smtClean="0">
                <a:latin typeface="Arial" panose="020B0604020202020204" pitchFamily="34" charset="0"/>
                <a:cs typeface="Arial" panose="020B0604020202020204" pitchFamily="34" charset="0"/>
              </a:rPr>
              <a:t>just 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as it is written: </a:t>
            </a:r>
            <a:endParaRPr lang="en-GB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The righteous will live by </a:t>
            </a:r>
            <a:r>
              <a:rPr lang="en-GB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faith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r>
              <a:rPr lang="en-GB" sz="3200" b="1" i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Romans 1:17 (NIV)</a:t>
            </a:r>
            <a:r>
              <a:rPr lang="en-GB" sz="3200" b="1" i="1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sz="32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8553" y="5398869"/>
            <a:ext cx="103246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750"/>
              </a:spcAft>
            </a:pPr>
            <a:r>
              <a:rPr lang="en-GB" sz="3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“looking unto Jesus, the author and finisher of </a:t>
            </a:r>
            <a:r>
              <a:rPr lang="en-GB" sz="36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our</a:t>
            </a:r>
            <a:r>
              <a:rPr lang="en-GB" sz="3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faith,…” </a:t>
            </a:r>
            <a:r>
              <a:rPr lang="en-GB" sz="36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Hebrews 12:2 (NKJV)</a:t>
            </a:r>
            <a:endParaRPr lang="en-GB" sz="3600" b="1" i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4044" y="3920391"/>
            <a:ext cx="11141613" cy="1077218"/>
          </a:xfrm>
          <a:prstGeom prst="rect">
            <a:avLst/>
          </a:prstGeom>
          <a:solidFill>
            <a:srgbClr val="CCFFCC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Rom </a:t>
            </a:r>
            <a:r>
              <a:rPr lang="en-GB" sz="32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10:17 (NKJV) </a:t>
            </a:r>
            <a:r>
              <a:rPr lang="en-GB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says;</a:t>
            </a:r>
          </a:p>
          <a:p>
            <a:pPr algn="just"/>
            <a:r>
              <a:rPr lang="en-GB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en-GB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comes from hearing and hearing by the word of Christ." </a:t>
            </a:r>
          </a:p>
        </p:txBody>
      </p:sp>
    </p:spTree>
    <p:extLst>
      <p:ext uri="{BB962C8B-B14F-4D97-AF65-F5344CB8AC3E}">
        <p14:creationId xmlns:p14="http://schemas.microsoft.com/office/powerpoint/2010/main" val="733343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7" grpId="0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44726" y="209302"/>
            <a:ext cx="76387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Why did they have such reputation?</a:t>
            </a:r>
            <a:endParaRPr lang="en-GB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1181" y="1742276"/>
            <a:ext cx="11000936" cy="49449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spcAft>
                <a:spcPts val="750"/>
              </a:spcAft>
            </a:pPr>
            <a:r>
              <a:rPr lang="en-GB" sz="32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Matthew Henry said</a:t>
            </a:r>
            <a:r>
              <a:rPr lang="en-GB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en-GB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just">
              <a:spcAft>
                <a:spcPts val="750"/>
              </a:spcAft>
            </a:pPr>
            <a:r>
              <a:rPr lang="en-GB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GB" sz="3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Faith</a:t>
            </a:r>
            <a:r>
              <a:rPr lang="en-GB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opens the door of the soul to receive Christ; faith admits him, and submits to him.” Faith is the door; faith is the hinge on which the door swings; faith is the key that unlocks the door; faith is the impulse to open the door when the knock comes; faith is the willingness to invite </a:t>
            </a:r>
            <a:r>
              <a:rPr lang="en-GB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Jesus </a:t>
            </a:r>
            <a:r>
              <a:rPr lang="en-GB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in; faith impels surrender which allows the Lord Jesus to become master of the house. </a:t>
            </a:r>
          </a:p>
          <a:p>
            <a:pPr algn="just">
              <a:spcAft>
                <a:spcPts val="750"/>
              </a:spcAft>
            </a:pPr>
            <a:r>
              <a:rPr lang="en-GB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GB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Dunnam</a:t>
            </a:r>
            <a:r>
              <a:rPr lang="en-GB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Maxie. The Preacher’s Commentary, Vol 31: Colossians. Nashville, TN: Thomas Nelson, 1982, 330]</a:t>
            </a:r>
            <a:endParaRPr lang="en-GB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84219" y="975789"/>
            <a:ext cx="86530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Because they really trusted in Jesus Christ </a:t>
            </a:r>
            <a:endParaRPr lang="en-GB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25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44726" y="209302"/>
            <a:ext cx="65414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Why did they have such reputation?</a:t>
            </a:r>
            <a:endParaRPr lang="en-GB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57" y="1967526"/>
            <a:ext cx="11422966" cy="224676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Colossians 2:5 (NKJV)</a:t>
            </a:r>
          </a:p>
          <a:p>
            <a:pPr algn="just"/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“For though I am absent in the flesh, yet I am with you in spirit, rejoicing to see your 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order and the </a:t>
            </a:r>
            <a:r>
              <a:rPr lang="en-GB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steadfastness of your faith in Christ.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7" name="Rectangle 6"/>
          <p:cNvSpPr/>
          <p:nvPr/>
        </p:nvSpPr>
        <p:spPr>
          <a:xfrm>
            <a:off x="2084219" y="975789"/>
            <a:ext cx="83195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Because their faith was a “steadfast” </a:t>
            </a:r>
            <a:r>
              <a:rPr lang="en-GB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one.</a:t>
            </a:r>
            <a:endParaRPr lang="en-GB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8473" y="5171608"/>
            <a:ext cx="100939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750"/>
              </a:spcAft>
            </a:pPr>
            <a:r>
              <a:rPr lang="en-GB" sz="36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WHAT KIND OF REPUTATION DO WE HAVE?</a:t>
            </a:r>
            <a:endParaRPr lang="en-GB" sz="36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797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67471" y="866894"/>
            <a:ext cx="97051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36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en-GB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church must have love for all God’s people</a:t>
            </a:r>
            <a:r>
              <a:rPr lang="en-GB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36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427" y="167100"/>
            <a:ext cx="121105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If a church wants to grow in Christ to minister His Grace and Love.</a:t>
            </a:r>
            <a:endParaRPr lang="en-GB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5315" y="1874683"/>
            <a:ext cx="10370638" cy="169277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“because we have heard of your faith</a:t>
            </a:r>
            <a:r>
              <a:rPr lang="en-GB" sz="3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Christ Jesus </a:t>
            </a:r>
            <a:r>
              <a:rPr lang="en-GB" sz="360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love you have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all God’s people” </a:t>
            </a:r>
            <a:endParaRPr lang="en-GB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Colossians 1:4 (NIV)</a:t>
            </a:r>
            <a:r>
              <a:rPr lang="en-GB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GB" sz="3200" b="1" i="1" dirty="0"/>
          </a:p>
        </p:txBody>
      </p:sp>
      <p:sp>
        <p:nvSpPr>
          <p:cNvPr id="6" name="Rectangle 5"/>
          <p:cNvSpPr/>
          <p:nvPr/>
        </p:nvSpPr>
        <p:spPr>
          <a:xfrm>
            <a:off x="618979" y="4435351"/>
            <a:ext cx="10663310" cy="1856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750"/>
              </a:spcAft>
            </a:pPr>
            <a:r>
              <a:rPr lang="en-GB" sz="3600" b="1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John 13:35 (NIV). </a:t>
            </a:r>
          </a:p>
          <a:p>
            <a:pPr algn="just">
              <a:spcAft>
                <a:spcPts val="750"/>
              </a:spcAft>
            </a:pPr>
            <a:r>
              <a:rPr lang="en-GB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“By this everyone will know that you are my disciples, if </a:t>
            </a:r>
            <a:r>
              <a:rPr lang="en-GB" sz="36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 love one another</a:t>
            </a:r>
            <a:r>
              <a:rPr lang="en-GB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.”</a:t>
            </a:r>
            <a:endParaRPr lang="en-GB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46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1139</Words>
  <Application>Microsoft Office PowerPoint</Application>
  <PresentationFormat>Custom</PresentationFormat>
  <Paragraphs>89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48</cp:revision>
  <dcterms:created xsi:type="dcterms:W3CDTF">2017-02-02T18:32:44Z</dcterms:created>
  <dcterms:modified xsi:type="dcterms:W3CDTF">2017-05-31T10:42:53Z</dcterms:modified>
</cp:coreProperties>
</file>