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24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E8BD53-107F-497B-A8AC-B12037B7DBF0}" type="datetimeFigureOut">
              <a:rPr lang="en-US" smtClean="0"/>
              <a:pPr/>
              <a:t>5/18/2017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81DCD3-9578-453A-B88D-0BB787C7E7B9}" type="slidenum">
              <a:rPr lang="en-GB" smtClean="0"/>
              <a:pPr/>
              <a:t>‹#›</a:t>
            </a:fld>
            <a:endParaRPr lang="en-GB"/>
          </a:p>
        </p:txBody>
      </p:sp>
    </p:spTree>
    <p:extLst>
      <p:ext uri="{BB962C8B-B14F-4D97-AF65-F5344CB8AC3E}">
        <p14:creationId xmlns:p14="http://schemas.microsoft.com/office/powerpoint/2010/main" val="4076674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27C8AD2-B1D1-44BE-82EE-CED6C4A10FDE}" type="datetimeFigureOut">
              <a:rPr lang="en-US" smtClean="0"/>
              <a:pPr/>
              <a:t>5/18/2017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27C8AD2-B1D1-44BE-82EE-CED6C4A10FDE}" type="datetimeFigureOut">
              <a:rPr lang="en-US" smtClean="0"/>
              <a:pPr/>
              <a:t>5/18/2017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27C8AD2-B1D1-44BE-82EE-CED6C4A10FDE}" type="datetimeFigureOut">
              <a:rPr lang="en-US" smtClean="0"/>
              <a:pPr/>
              <a:t>5/18/2017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27C8AD2-B1D1-44BE-82EE-CED6C4A10FDE}" type="datetimeFigureOut">
              <a:rPr lang="en-US" smtClean="0"/>
              <a:pPr/>
              <a:t>5/18/2017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7C8AD2-B1D1-44BE-82EE-CED6C4A10FDE}" type="datetimeFigureOut">
              <a:rPr lang="en-US" smtClean="0"/>
              <a:pPr/>
              <a:t>5/18/2017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27C8AD2-B1D1-44BE-82EE-CED6C4A10FDE}" type="datetimeFigureOut">
              <a:rPr lang="en-US" smtClean="0"/>
              <a:pPr/>
              <a:t>5/18/2017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27C8AD2-B1D1-44BE-82EE-CED6C4A10FDE}" type="datetimeFigureOut">
              <a:rPr lang="en-US" smtClean="0"/>
              <a:pPr/>
              <a:t>5/18/2017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27C8AD2-B1D1-44BE-82EE-CED6C4A10FDE}" type="datetimeFigureOut">
              <a:rPr lang="en-US" smtClean="0"/>
              <a:pPr/>
              <a:t>5/18/2017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7C8AD2-B1D1-44BE-82EE-CED6C4A10FDE}" type="datetimeFigureOut">
              <a:rPr lang="en-US" smtClean="0"/>
              <a:pPr/>
              <a:t>5/18/2017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C8AD2-B1D1-44BE-82EE-CED6C4A10FDE}" type="datetimeFigureOut">
              <a:rPr lang="en-US" smtClean="0"/>
              <a:pPr/>
              <a:t>5/18/2017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C8AD2-B1D1-44BE-82EE-CED6C4A10FDE}" type="datetimeFigureOut">
              <a:rPr lang="en-US" smtClean="0"/>
              <a:pPr/>
              <a:t>5/18/2017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9E8835-63A8-4246-8CB4-B8C1284A948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7C8AD2-B1D1-44BE-82EE-CED6C4A10FDE}" type="datetimeFigureOut">
              <a:rPr lang="en-US" smtClean="0"/>
              <a:pPr/>
              <a:t>5/18/2017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9E8835-63A8-4246-8CB4-B8C1284A948F}"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0"/>
            <a:ext cx="9036496" cy="7171194"/>
          </a:xfrm>
          <a:prstGeom prst="rect">
            <a:avLst/>
          </a:prstGeom>
        </p:spPr>
        <p:txBody>
          <a:bodyPr wrap="square">
            <a:spAutoFit/>
          </a:bodyPr>
          <a:lstStyle/>
          <a:p>
            <a:endParaRPr lang="en-GB" sz="4800" b="1" dirty="0" smtClean="0">
              <a:solidFill>
                <a:srgbClr val="FFC000"/>
              </a:solidFill>
            </a:endParaRPr>
          </a:p>
          <a:p>
            <a:endParaRPr lang="en-GB" sz="4800" b="1" dirty="0" smtClean="0">
              <a:solidFill>
                <a:srgbClr val="FFC000"/>
              </a:solidFill>
            </a:endParaRPr>
          </a:p>
          <a:p>
            <a:r>
              <a:rPr lang="en-GB" sz="6000" b="1" dirty="0" smtClean="0">
                <a:solidFill>
                  <a:srgbClr val="FFC000"/>
                </a:solidFill>
              </a:rPr>
              <a:t>Then the eleven disciples went to Galilee, to the mountain where Jesus had told them to go    </a:t>
            </a:r>
            <a:r>
              <a:rPr lang="en-GB" sz="3200" b="1" dirty="0" smtClean="0">
                <a:solidFill>
                  <a:srgbClr val="FFC000"/>
                </a:solidFill>
              </a:rPr>
              <a:t>(v.16)</a:t>
            </a:r>
          </a:p>
          <a:p>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child holding parent's hand"/>
          <p:cNvPicPr>
            <a:picLocks noChangeAspect="1" noChangeArrowheads="1"/>
          </p:cNvPicPr>
          <p:nvPr/>
        </p:nvPicPr>
        <p:blipFill>
          <a:blip r:embed="rId2" cstate="print"/>
          <a:srcRect/>
          <a:stretch>
            <a:fillRect/>
          </a:stretch>
        </p:blipFill>
        <p:spPr bwMode="auto">
          <a:xfrm>
            <a:off x="1" y="548680"/>
            <a:ext cx="9204514" cy="552270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pPr algn="ctr"/>
            <a:endParaRPr lang="en-GB" sz="5400" b="1" dirty="0" smtClean="0">
              <a:solidFill>
                <a:srgbClr val="FFC000"/>
              </a:solidFill>
            </a:endParaRPr>
          </a:p>
          <a:p>
            <a:pPr algn="ctr"/>
            <a:r>
              <a:rPr lang="en-GB" sz="5400" b="1" dirty="0" smtClean="0">
                <a:solidFill>
                  <a:srgbClr val="FFC000"/>
                </a:solidFill>
              </a:rPr>
              <a:t>What does it mean to become a Christian?</a:t>
            </a:r>
          </a:p>
          <a:p>
            <a:pPr algn="ctr"/>
            <a:r>
              <a:rPr lang="en-GB" sz="5400" b="1" dirty="0" smtClean="0">
                <a:solidFill>
                  <a:srgbClr val="FFC000"/>
                </a:solidFill>
              </a:rPr>
              <a:t> </a:t>
            </a:r>
          </a:p>
          <a:p>
            <a:pPr algn="ctr"/>
            <a:r>
              <a:rPr lang="en-GB" sz="5400" b="1" dirty="0" smtClean="0">
                <a:solidFill>
                  <a:srgbClr val="FFC000"/>
                </a:solidFill>
              </a:rPr>
              <a:t> God’s part: Forgiveness and the gift of the Holy Spirit</a:t>
            </a:r>
          </a:p>
          <a:p>
            <a:endParaRPr lang="en-GB" sz="3200" b="1" dirty="0" smtClean="0">
              <a:solidFill>
                <a:srgbClr val="FFC000"/>
              </a:solidFill>
            </a:endParaRPr>
          </a:p>
          <a:p>
            <a:pPr algn="ctr"/>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Image result for Pilgrim's burden rolling away"/>
          <p:cNvPicPr>
            <a:picLocks noChangeAspect="1" noChangeArrowheads="1"/>
          </p:cNvPicPr>
          <p:nvPr/>
        </p:nvPicPr>
        <p:blipFill>
          <a:blip r:embed="rId2" cstate="print"/>
          <a:srcRect/>
          <a:stretch>
            <a:fillRect/>
          </a:stretch>
        </p:blipFill>
        <p:spPr bwMode="auto">
          <a:xfrm>
            <a:off x="0" y="0"/>
            <a:ext cx="5288204" cy="6852964"/>
          </a:xfrm>
          <a:prstGeom prst="rect">
            <a:avLst/>
          </a:prstGeom>
          <a:noFill/>
        </p:spPr>
      </p:pic>
      <p:sp>
        <p:nvSpPr>
          <p:cNvPr id="3" name="TextBox 2"/>
          <p:cNvSpPr txBox="1"/>
          <p:nvPr/>
        </p:nvSpPr>
        <p:spPr>
          <a:xfrm>
            <a:off x="5868144" y="692696"/>
            <a:ext cx="2808312" cy="3416320"/>
          </a:xfrm>
          <a:prstGeom prst="rect">
            <a:avLst/>
          </a:prstGeom>
          <a:noFill/>
        </p:spPr>
        <p:txBody>
          <a:bodyPr wrap="square" rtlCol="0">
            <a:spAutoFit/>
          </a:bodyPr>
          <a:lstStyle/>
          <a:p>
            <a:endParaRPr lang="en-GB" sz="5400" b="1" dirty="0" smtClean="0">
              <a:solidFill>
                <a:srgbClr val="FFC000"/>
              </a:solidFill>
            </a:endParaRPr>
          </a:p>
          <a:p>
            <a:r>
              <a:rPr lang="en-GB" sz="5400" b="1" dirty="0" smtClean="0">
                <a:solidFill>
                  <a:srgbClr val="FFC000"/>
                </a:solidFill>
              </a:rPr>
              <a:t>Just as if I'd never sinned</a:t>
            </a:r>
            <a:r>
              <a:rPr lang="en-GB" dirty="0" smtClean="0"/>
              <a: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Image result for pilot light in gas central heating boiler"/>
          <p:cNvPicPr>
            <a:picLocks noChangeAspect="1" noChangeArrowheads="1"/>
          </p:cNvPicPr>
          <p:nvPr/>
        </p:nvPicPr>
        <p:blipFill>
          <a:blip r:embed="rId2" cstate="print"/>
          <a:srcRect/>
          <a:stretch>
            <a:fillRect/>
          </a:stretch>
        </p:blipFill>
        <p:spPr bwMode="auto">
          <a:xfrm>
            <a:off x="1" y="1242410"/>
            <a:ext cx="9144000" cy="427482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70626"/>
            <a:ext cx="8964488" cy="8586966"/>
          </a:xfrm>
          <a:prstGeom prst="rect">
            <a:avLst/>
          </a:prstGeom>
        </p:spPr>
        <p:txBody>
          <a:bodyPr wrap="square">
            <a:spAutoFit/>
          </a:bodyPr>
          <a:lstStyle/>
          <a:p>
            <a:r>
              <a:rPr lang="en-GB" sz="4400" b="1" dirty="0" smtClean="0">
                <a:solidFill>
                  <a:srgbClr val="FFC000"/>
                </a:solidFill>
              </a:rPr>
              <a:t>All authority in heaven and on earth has been given to me. Therefore go and make disciples of all nations, baptizing them in the name of the Father and of the Son and of the Holy Spirit, and teaching them to obey everything I have commanded you. And surely I am with you always, to the very end of the age       </a:t>
            </a:r>
            <a:r>
              <a:rPr lang="en-GB" sz="3200" b="1" dirty="0" smtClean="0">
                <a:solidFill>
                  <a:srgbClr val="FFC000"/>
                </a:solidFill>
              </a:rPr>
              <a:t>(vv.19,20)</a:t>
            </a:r>
          </a:p>
          <a:p>
            <a:endParaRPr lang="en-GB" sz="3200" b="1" dirty="0" smtClean="0">
              <a:solidFill>
                <a:srgbClr val="FFC000"/>
              </a:solidFill>
            </a:endParaRPr>
          </a:p>
          <a:p>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0"/>
            <a:ext cx="9036496" cy="9279463"/>
          </a:xfrm>
          <a:prstGeom prst="rect">
            <a:avLst/>
          </a:prstGeom>
        </p:spPr>
        <p:txBody>
          <a:bodyPr wrap="square">
            <a:spAutoFit/>
          </a:bodyPr>
          <a:lstStyle/>
          <a:p>
            <a:pPr algn="ctr"/>
            <a:r>
              <a:rPr lang="en-GB" sz="5400" b="1" dirty="0" smtClean="0">
                <a:solidFill>
                  <a:srgbClr val="FFC000"/>
                </a:solidFill>
              </a:rPr>
              <a:t>The Great Commission</a:t>
            </a:r>
          </a:p>
          <a:p>
            <a:r>
              <a:rPr lang="en-GB" sz="4300" b="1" dirty="0" smtClean="0">
                <a:solidFill>
                  <a:srgbClr val="FFC000"/>
                </a:solidFill>
              </a:rPr>
              <a:t>All authority in heaven and on earth has been given to me. Therefore go and make disciples of all nations, baptizing them in the name of the Father and of the Son and of the Holy Spirit, and teaching them to obey everything I have commanded you. And surely I am with you always, to the very end of the age       </a:t>
            </a:r>
            <a:r>
              <a:rPr lang="en-GB" sz="3200" b="1" dirty="0" smtClean="0">
                <a:solidFill>
                  <a:srgbClr val="FFC000"/>
                </a:solidFill>
              </a:rPr>
              <a:t>(vv.19,20)</a:t>
            </a:r>
          </a:p>
          <a:p>
            <a:endParaRPr lang="en-GB" sz="3200" b="1" dirty="0" smtClean="0">
              <a:solidFill>
                <a:srgbClr val="FFC000"/>
              </a:solidFill>
            </a:endParaRPr>
          </a:p>
          <a:p>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324535"/>
          </a:xfrm>
          <a:prstGeom prst="rect">
            <a:avLst/>
          </a:prstGeom>
        </p:spPr>
        <p:txBody>
          <a:bodyPr wrap="square">
            <a:spAutoFit/>
          </a:bodyPr>
          <a:lstStyle/>
          <a:p>
            <a:pPr algn="ctr"/>
            <a:endParaRPr lang="en-GB" sz="7200" b="1" dirty="0" smtClean="0">
              <a:solidFill>
                <a:srgbClr val="FFC000"/>
              </a:solidFill>
            </a:endParaRPr>
          </a:p>
          <a:p>
            <a:pPr algn="ctr"/>
            <a:endParaRPr lang="en-GB" sz="7200" b="1" dirty="0" smtClean="0">
              <a:solidFill>
                <a:srgbClr val="FFC000"/>
              </a:solidFill>
            </a:endParaRPr>
          </a:p>
          <a:p>
            <a:pPr algn="ctr"/>
            <a:r>
              <a:rPr lang="en-GB" sz="7200" b="1" dirty="0" smtClean="0">
                <a:solidFill>
                  <a:srgbClr val="FFC000"/>
                </a:solidFill>
              </a:rPr>
              <a:t>Dying and Rising</a:t>
            </a:r>
          </a:p>
          <a:p>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09529"/>
          </a:xfrm>
          <a:prstGeom prst="rect">
            <a:avLst/>
          </a:prstGeom>
        </p:spPr>
        <p:txBody>
          <a:bodyPr wrap="square">
            <a:spAutoFit/>
          </a:bodyPr>
          <a:lstStyle/>
          <a:p>
            <a:pPr algn="ctr"/>
            <a:endParaRPr lang="en-GB" sz="7200" b="1" dirty="0" smtClean="0">
              <a:solidFill>
                <a:srgbClr val="FFC000"/>
              </a:solidFill>
            </a:endParaRPr>
          </a:p>
          <a:p>
            <a:pPr algn="ctr"/>
            <a:r>
              <a:rPr lang="en-GB" sz="7200" b="1" dirty="0" smtClean="0">
                <a:solidFill>
                  <a:srgbClr val="FFC000"/>
                </a:solidFill>
              </a:rPr>
              <a:t>Dying and Rising</a:t>
            </a:r>
          </a:p>
          <a:p>
            <a:pPr algn="ctr"/>
            <a:r>
              <a:rPr lang="en-GB" sz="5400" b="1" dirty="0" smtClean="0">
                <a:solidFill>
                  <a:srgbClr val="FFC000"/>
                </a:solidFill>
              </a:rPr>
              <a:t>Easter is about what happened to Jesus, but it’s also about what happens to us!</a:t>
            </a:r>
          </a:p>
          <a:p>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540526"/>
          </a:xfrm>
          <a:prstGeom prst="rect">
            <a:avLst/>
          </a:prstGeom>
        </p:spPr>
        <p:txBody>
          <a:bodyPr wrap="square">
            <a:spAutoFit/>
          </a:bodyPr>
          <a:lstStyle/>
          <a:p>
            <a:pPr algn="ctr"/>
            <a:endParaRPr lang="en-GB" sz="7200" b="1" dirty="0" smtClean="0">
              <a:solidFill>
                <a:srgbClr val="FFC000"/>
              </a:solidFill>
            </a:endParaRPr>
          </a:p>
          <a:p>
            <a:pPr algn="ctr"/>
            <a:r>
              <a:rPr lang="en-GB" sz="4800" b="1" dirty="0" smtClean="0">
                <a:solidFill>
                  <a:srgbClr val="FFC000"/>
                </a:solidFill>
              </a:rPr>
              <a:t>Praise be to the God and Father of our Lord Jesus Christ! In his great mercy he has given us </a:t>
            </a:r>
            <a:r>
              <a:rPr lang="en-GB" sz="4800" b="1" i="1" dirty="0" smtClean="0">
                <a:solidFill>
                  <a:srgbClr val="FFC000"/>
                </a:solidFill>
              </a:rPr>
              <a:t>new birth </a:t>
            </a:r>
            <a:r>
              <a:rPr lang="en-GB" sz="4800" b="1" dirty="0" smtClean="0">
                <a:solidFill>
                  <a:srgbClr val="FFC000"/>
                </a:solidFill>
              </a:rPr>
              <a:t>into a living hope through the resurrection of Jesus Christ from the dead       </a:t>
            </a:r>
            <a:r>
              <a:rPr lang="en-GB" sz="3200" b="1" dirty="0" smtClean="0">
                <a:solidFill>
                  <a:srgbClr val="FFC000"/>
                </a:solidFill>
              </a:rPr>
              <a:t>(1 Pet.1:3) </a:t>
            </a:r>
          </a:p>
          <a:p>
            <a:pPr algn="ctr"/>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32530"/>
          </a:xfrm>
          <a:prstGeom prst="rect">
            <a:avLst/>
          </a:prstGeom>
        </p:spPr>
        <p:txBody>
          <a:bodyPr wrap="square">
            <a:spAutoFit/>
          </a:bodyPr>
          <a:lstStyle/>
          <a:p>
            <a:pPr algn="ctr"/>
            <a:endParaRPr lang="en-GB" sz="7200" b="1" dirty="0" smtClean="0">
              <a:solidFill>
                <a:srgbClr val="FFC000"/>
              </a:solidFill>
            </a:endParaRPr>
          </a:p>
          <a:p>
            <a:pPr algn="ctr"/>
            <a:r>
              <a:rPr lang="en-GB" sz="5400" dirty="0" smtClean="0"/>
              <a:t> </a:t>
            </a:r>
          </a:p>
          <a:p>
            <a:pPr algn="ctr"/>
            <a:r>
              <a:rPr lang="en-GB" sz="5400" b="1" dirty="0" smtClean="0">
                <a:solidFill>
                  <a:srgbClr val="FFC000"/>
                </a:solidFill>
              </a:rPr>
              <a:t>....baptising them in the name of the Father and of the Son and of the Holy Spirit </a:t>
            </a:r>
            <a:r>
              <a:rPr lang="en-GB" sz="3200" b="1" dirty="0" smtClean="0">
                <a:solidFill>
                  <a:srgbClr val="FFC000"/>
                </a:solidFill>
              </a:rPr>
              <a:t>(v.19)</a:t>
            </a:r>
          </a:p>
          <a:p>
            <a:pPr algn="ctr"/>
            <a:endParaRPr lang="en-GB" sz="4800" b="1" dirty="0" smtClean="0">
              <a:solidFill>
                <a:srgbClr val="FFC000"/>
              </a:solidFill>
            </a:endParaRPr>
          </a:p>
          <a:p>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016" y="300707"/>
            <a:ext cx="9036496" cy="7232749"/>
          </a:xfrm>
          <a:prstGeom prst="rect">
            <a:avLst/>
          </a:prstGeom>
        </p:spPr>
        <p:txBody>
          <a:bodyPr wrap="square">
            <a:spAutoFit/>
          </a:bodyPr>
          <a:lstStyle/>
          <a:p>
            <a:r>
              <a:rPr lang="en-GB" sz="4400" b="1" dirty="0" smtClean="0">
                <a:solidFill>
                  <a:srgbClr val="FFC000"/>
                </a:solidFill>
              </a:rPr>
              <a:t>Don't you know that all of us who were baptised into Christ Jesus were baptised into his death? We were therefore buried with him through baptism into death in order that, just as Christ was raised from the dead through the glory of the Father, we too may live a new life   </a:t>
            </a:r>
            <a:r>
              <a:rPr lang="en-GB" sz="4800" b="1" dirty="0" smtClean="0">
                <a:solidFill>
                  <a:srgbClr val="FFC000"/>
                </a:solidFill>
              </a:rPr>
              <a:t>                                  </a:t>
            </a:r>
            <a:r>
              <a:rPr lang="en-GB" sz="3200" b="1" dirty="0" smtClean="0">
                <a:solidFill>
                  <a:srgbClr val="FFC000"/>
                </a:solidFill>
              </a:rPr>
              <a:t>(Rom.6:3,4)</a:t>
            </a:r>
          </a:p>
          <a:p>
            <a:pPr algn="ctr"/>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40307"/>
          </a:xfrm>
          <a:prstGeom prst="rect">
            <a:avLst/>
          </a:prstGeom>
        </p:spPr>
        <p:txBody>
          <a:bodyPr wrap="square">
            <a:spAutoFit/>
          </a:bodyPr>
          <a:lstStyle/>
          <a:p>
            <a:pPr algn="ctr"/>
            <a:endParaRPr lang="en-GB" sz="5400" b="1" dirty="0" smtClean="0">
              <a:solidFill>
                <a:srgbClr val="FFC000"/>
              </a:solidFill>
            </a:endParaRPr>
          </a:p>
          <a:p>
            <a:pPr algn="ctr"/>
            <a:r>
              <a:rPr lang="en-GB" sz="5400" b="1" dirty="0" smtClean="0">
                <a:solidFill>
                  <a:srgbClr val="FFC000"/>
                </a:solidFill>
              </a:rPr>
              <a:t>What does it mean to become a Christian?</a:t>
            </a:r>
          </a:p>
          <a:p>
            <a:pPr algn="ctr"/>
            <a:r>
              <a:rPr lang="en-GB" sz="5400" b="1" dirty="0" smtClean="0">
                <a:solidFill>
                  <a:srgbClr val="FFC000"/>
                </a:solidFill>
              </a:rPr>
              <a:t> </a:t>
            </a:r>
          </a:p>
          <a:p>
            <a:pPr algn="ctr"/>
            <a:r>
              <a:rPr lang="en-GB" sz="5400" b="1" dirty="0" smtClean="0">
                <a:solidFill>
                  <a:srgbClr val="FFC000"/>
                </a:solidFill>
              </a:rPr>
              <a:t> Our part: Repentance and Faith</a:t>
            </a:r>
          </a:p>
          <a:p>
            <a:endParaRPr lang="en-GB" sz="3200" b="1" dirty="0" smtClean="0">
              <a:solidFill>
                <a:srgbClr val="FFC000"/>
              </a:solidFill>
            </a:endParaRPr>
          </a:p>
          <a:p>
            <a:pPr algn="ctr"/>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09310"/>
          </a:xfrm>
          <a:prstGeom prst="rect">
            <a:avLst/>
          </a:prstGeom>
        </p:spPr>
        <p:txBody>
          <a:bodyPr wrap="square">
            <a:spAutoFit/>
          </a:bodyPr>
          <a:lstStyle/>
          <a:p>
            <a:pPr algn="ctr"/>
            <a:endParaRPr lang="en-GB" sz="5400" b="1" dirty="0" smtClean="0">
              <a:solidFill>
                <a:srgbClr val="FFC000"/>
              </a:solidFill>
            </a:endParaRPr>
          </a:p>
          <a:p>
            <a:pPr algn="ctr"/>
            <a:endParaRPr lang="en-GB" sz="5400" b="1" dirty="0" smtClean="0">
              <a:solidFill>
                <a:srgbClr val="FFC000"/>
              </a:solidFill>
            </a:endParaRPr>
          </a:p>
          <a:p>
            <a:pPr algn="ctr"/>
            <a:r>
              <a:rPr lang="en-GB" sz="5400" b="1" dirty="0" smtClean="0">
                <a:solidFill>
                  <a:srgbClr val="FFC000"/>
                </a:solidFill>
              </a:rPr>
              <a:t>“If ever a monk could be saved by his </a:t>
            </a:r>
            <a:r>
              <a:rPr lang="en-GB" sz="5400" b="1" dirty="0" err="1" smtClean="0">
                <a:solidFill>
                  <a:srgbClr val="FFC000"/>
                </a:solidFill>
              </a:rPr>
              <a:t>monkery</a:t>
            </a:r>
            <a:r>
              <a:rPr lang="en-GB" sz="5400" b="1" dirty="0" smtClean="0">
                <a:solidFill>
                  <a:srgbClr val="FFC000"/>
                </a:solidFill>
              </a:rPr>
              <a:t>, such a monk was I” (Martin Luther)</a:t>
            </a:r>
          </a:p>
          <a:p>
            <a:pPr algn="ctr"/>
            <a:endParaRPr lang="en-GB" sz="3200" b="1" dirty="0" smtClean="0">
              <a:solidFill>
                <a:srgbClr val="FFC000"/>
              </a:solidFill>
            </a:endParaRPr>
          </a:p>
          <a:p>
            <a:pPr algn="ctr"/>
            <a:endParaRPr lang="en-GB" sz="3200" b="1" dirty="0" smtClean="0">
              <a:solidFill>
                <a:srgbClr val="FFC000"/>
              </a:solidFill>
            </a:endParaRPr>
          </a:p>
          <a:p>
            <a:endParaRPr lang="en-GB" sz="4400" b="1" dirty="0">
              <a:solidFill>
                <a:srgbClr val="FFC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240</Words>
  <Application>Microsoft Office PowerPoint</Application>
  <PresentationFormat>On-screen Show (4:3)</PresentationFormat>
  <Paragraphs>43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office@penrallt.org</cp:lastModifiedBy>
  <cp:revision>44</cp:revision>
  <dcterms:created xsi:type="dcterms:W3CDTF">2008-04-26T17:10:40Z</dcterms:created>
  <dcterms:modified xsi:type="dcterms:W3CDTF">2017-05-18T15:00:40Z</dcterms:modified>
</cp:coreProperties>
</file>