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924" y="-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02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334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163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748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712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806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38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747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6648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8115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95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1753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28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7667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6442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2642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3264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810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9075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5577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7879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09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8902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2582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901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3353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29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52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500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79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172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079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02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877F9-6D02-4E94-82B1-77C9C8668C2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8B6A1-0A24-4ECE-B1FC-37FCCB3F0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27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54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877F9-6D02-4E94-82B1-77C9C8668C2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23/05/2017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8B6A1-0A24-4ECE-B1FC-37FCCB3F068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57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232043"/>
            <a:ext cx="8568952" cy="3701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FF00"/>
                </a:solidFill>
              </a:rPr>
              <a:t>Overview 1 – Prudent  with Wealth</a:t>
            </a:r>
            <a:r>
              <a:rPr lang="en-GB" sz="3600" dirty="0">
                <a:solidFill>
                  <a:srgbClr val="FFFF00"/>
                </a:solidFill>
              </a:rPr>
              <a:t> </a:t>
            </a:r>
            <a:r>
              <a:rPr lang="en-GB" sz="3600" dirty="0" smtClean="0">
                <a:solidFill>
                  <a:srgbClr val="FFFF00"/>
                </a:solidFill>
              </a:rPr>
              <a:t>(v1-6)</a:t>
            </a:r>
          </a:p>
          <a:p>
            <a:endParaRPr lang="en-GB" sz="1600" dirty="0">
              <a:solidFill>
                <a:srgbClr val="FFFF00"/>
              </a:solidFill>
            </a:endParaRP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No Hoarding</a:t>
            </a: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Fair Paying</a:t>
            </a: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Good Living</a:t>
            </a:r>
            <a:br>
              <a:rPr lang="en-GB" sz="3600" dirty="0" smtClean="0">
                <a:solidFill>
                  <a:srgbClr val="FFFF00"/>
                </a:solidFill>
              </a:rPr>
            </a:br>
            <a:endParaRPr lang="en-GB" sz="1050" dirty="0" smtClean="0">
              <a:solidFill>
                <a:srgbClr val="FFFF00"/>
              </a:solidFill>
            </a:endParaRPr>
          </a:p>
          <a:p>
            <a:r>
              <a:rPr lang="en-GB" sz="3200" dirty="0" smtClean="0">
                <a:solidFill>
                  <a:srgbClr val="FFFF00"/>
                </a:solidFill>
              </a:rPr>
              <a:t>Rich, empty and condemned. </a:t>
            </a:r>
            <a:br>
              <a:rPr lang="en-GB" sz="3200" dirty="0" smtClean="0">
                <a:solidFill>
                  <a:srgbClr val="FFFF00"/>
                </a:solidFill>
              </a:rPr>
            </a:br>
            <a:r>
              <a:rPr lang="en-GB" sz="3200" dirty="0" smtClean="0">
                <a:solidFill>
                  <a:srgbClr val="FFFF00"/>
                </a:solidFill>
              </a:rPr>
              <a:t>Self indulgent lifestyle.</a:t>
            </a:r>
            <a:endParaRPr lang="en-GB" dirty="0" smtClean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4042807"/>
            <a:ext cx="8892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‘Then he said, “This is what I’ll do. I will tear down my barns and build bigger ones, and there I will store my surplus grain. </a:t>
            </a:r>
            <a:r>
              <a:rPr lang="en-GB" sz="3200" dirty="0" smtClean="0">
                <a:solidFill>
                  <a:schemeClr val="bg1"/>
                </a:solidFill>
              </a:rPr>
              <a:t>And </a:t>
            </a:r>
            <a:r>
              <a:rPr lang="en-GB" sz="3200" dirty="0">
                <a:solidFill>
                  <a:schemeClr val="bg1"/>
                </a:solidFill>
              </a:rPr>
              <a:t>I’ll say to myself, ‘You have plenty of grain laid up for many years. Take life easy; eat, drink and be merry</a:t>
            </a:r>
            <a:r>
              <a:rPr lang="en-GB" sz="3200" smtClean="0">
                <a:solidFill>
                  <a:schemeClr val="bg1"/>
                </a:solidFill>
              </a:rPr>
              <a:t>.’”     </a:t>
            </a:r>
            <a:r>
              <a:rPr lang="en-GB" sz="2800" i="1" smtClean="0">
                <a:solidFill>
                  <a:schemeClr val="bg1">
                    <a:lumMod val="75000"/>
                  </a:schemeClr>
                </a:solidFill>
              </a:rPr>
              <a:t>Luke 12v18-19 </a:t>
            </a:r>
            <a:r>
              <a:rPr lang="en-GB" sz="2800" i="1" dirty="0" smtClean="0">
                <a:solidFill>
                  <a:schemeClr val="bg1">
                    <a:lumMod val="75000"/>
                  </a:schemeClr>
                </a:solidFill>
              </a:rPr>
              <a:t>(NIV)</a:t>
            </a:r>
            <a:endParaRPr lang="en-GB" sz="2800" i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43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260648"/>
            <a:ext cx="8568952" cy="4532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FF00"/>
                </a:solidFill>
              </a:rPr>
              <a:t>Overview 2 – Patience in Suffering</a:t>
            </a:r>
            <a:r>
              <a:rPr lang="en-GB" sz="3600" smtClean="0">
                <a:solidFill>
                  <a:srgbClr val="FFFF00"/>
                </a:solidFill>
              </a:rPr>
              <a:t>	(</a:t>
            </a:r>
            <a:r>
              <a:rPr lang="en-GB" sz="3600" dirty="0" smtClean="0">
                <a:solidFill>
                  <a:srgbClr val="FFFF00"/>
                </a:solidFill>
              </a:rPr>
              <a:t>v7-12)</a:t>
            </a:r>
          </a:p>
          <a:p>
            <a:endParaRPr lang="en-GB" sz="1600" dirty="0">
              <a:solidFill>
                <a:srgbClr val="FFFF00"/>
              </a:solidFill>
            </a:endParaRP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Patient Waiting</a:t>
            </a: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No Grumbling</a:t>
            </a: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Persevering</a:t>
            </a: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No Swearing</a:t>
            </a:r>
            <a:br>
              <a:rPr lang="en-GB" sz="3600" dirty="0" smtClean="0">
                <a:solidFill>
                  <a:srgbClr val="FFFF00"/>
                </a:solidFill>
              </a:rPr>
            </a:br>
            <a:endParaRPr lang="en-GB" sz="1050" dirty="0" smtClean="0">
              <a:solidFill>
                <a:srgbClr val="FFFF00"/>
              </a:solidFill>
            </a:endParaRPr>
          </a:p>
          <a:p>
            <a:r>
              <a:rPr lang="en-GB" sz="3200" dirty="0" smtClean="0">
                <a:solidFill>
                  <a:srgbClr val="FFFF00"/>
                </a:solidFill>
              </a:rPr>
              <a:t>Suffering, moaning, dishonest and condemned. Self indulgent life choice.</a:t>
            </a:r>
          </a:p>
          <a:p>
            <a:endParaRPr lang="en-GB" dirty="0" smtClean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4679265"/>
            <a:ext cx="82089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prstClr val="white"/>
                </a:solidFill>
              </a:rPr>
              <a:t>But I tell you, do not swear an oath at all…</a:t>
            </a:r>
            <a:r>
              <a:rPr lang="en-GB" sz="3200" baseline="30000" dirty="0" smtClean="0">
                <a:solidFill>
                  <a:prstClr val="white"/>
                </a:solidFill>
              </a:rPr>
              <a:t> </a:t>
            </a:r>
            <a:r>
              <a:rPr lang="en-GB" sz="3200" dirty="0" smtClean="0">
                <a:solidFill>
                  <a:prstClr val="white"/>
                </a:solidFill>
              </a:rPr>
              <a:t>All you need to say is simply “Yes,” or “No”; anything beyond this comes from the evil one.</a:t>
            </a:r>
          </a:p>
          <a:p>
            <a:pPr algn="r"/>
            <a:r>
              <a:rPr lang="en-GB" sz="2800" i="1" dirty="0" smtClean="0">
                <a:solidFill>
                  <a:prstClr val="white">
                    <a:lumMod val="75000"/>
                  </a:prstClr>
                </a:solidFill>
              </a:rPr>
              <a:t>Matt. 5v34a, 37 (NIV)</a:t>
            </a:r>
            <a:endParaRPr lang="en-GB" sz="2800" i="1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43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260648"/>
            <a:ext cx="8568952" cy="4532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FF00"/>
                </a:solidFill>
              </a:rPr>
              <a:t>Overview 3 – Praying in Faith (v13-20)</a:t>
            </a:r>
          </a:p>
          <a:p>
            <a:endParaRPr lang="en-GB" sz="1600" dirty="0">
              <a:solidFill>
                <a:srgbClr val="FFFF00"/>
              </a:solidFill>
            </a:endParaRP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Singing Praise</a:t>
            </a: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Confessing Sin</a:t>
            </a: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Effective Prayer</a:t>
            </a:r>
          </a:p>
          <a:p>
            <a:pPr marL="2114550" lvl="3" indent="-742950">
              <a:buFont typeface="+mj-lt"/>
              <a:buAutoNum type="arabicPeriod"/>
            </a:pPr>
            <a:r>
              <a:rPr lang="en-GB" sz="3600" dirty="0" smtClean="0">
                <a:solidFill>
                  <a:srgbClr val="FFFF00"/>
                </a:solidFill>
              </a:rPr>
              <a:t>Saving the Wanderer</a:t>
            </a:r>
            <a:br>
              <a:rPr lang="en-GB" sz="3600" dirty="0" smtClean="0">
                <a:solidFill>
                  <a:srgbClr val="FFFF00"/>
                </a:solidFill>
              </a:rPr>
            </a:br>
            <a:endParaRPr lang="en-GB" sz="1050" dirty="0" smtClean="0">
              <a:solidFill>
                <a:srgbClr val="FFFF00"/>
              </a:solidFill>
            </a:endParaRPr>
          </a:p>
          <a:p>
            <a:r>
              <a:rPr lang="en-GB" sz="3200" dirty="0" smtClean="0">
                <a:solidFill>
                  <a:srgbClr val="FFFF00"/>
                </a:solidFill>
              </a:rPr>
              <a:t>Joyful, cleansed and connected. </a:t>
            </a:r>
            <a:br>
              <a:rPr lang="en-GB" sz="3200" dirty="0" smtClean="0">
                <a:solidFill>
                  <a:srgbClr val="FFFF00"/>
                </a:solidFill>
              </a:rPr>
            </a:br>
            <a:r>
              <a:rPr lang="en-GB" sz="3200" dirty="0" smtClean="0">
                <a:solidFill>
                  <a:srgbClr val="FFFF00"/>
                </a:solidFill>
              </a:rPr>
              <a:t>Non-Self indulgent life choice.</a:t>
            </a:r>
          </a:p>
          <a:p>
            <a:endParaRPr lang="en-GB" dirty="0" smtClean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4679265"/>
            <a:ext cx="82089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prstClr val="white"/>
                </a:solidFill>
              </a:rPr>
              <a:t>Jesus went throughout Galilee, teaching in their synagogues, proclaiming the good news of the kingdom, and healing every disease and illness among the </a:t>
            </a:r>
            <a:r>
              <a:rPr lang="en-GB" sz="3200" dirty="0" smtClean="0">
                <a:solidFill>
                  <a:prstClr val="white"/>
                </a:solidFill>
              </a:rPr>
              <a:t>people.</a:t>
            </a:r>
            <a:r>
              <a:rPr lang="en-GB" sz="3200" smtClean="0">
                <a:solidFill>
                  <a:prstClr val="white"/>
                </a:solidFill>
              </a:rPr>
              <a:t>		</a:t>
            </a:r>
            <a:r>
              <a:rPr lang="en-GB" sz="3200" dirty="0" smtClean="0">
                <a:solidFill>
                  <a:prstClr val="white"/>
                </a:solidFill>
              </a:rPr>
              <a:t>	</a:t>
            </a:r>
            <a:r>
              <a:rPr lang="en-GB" sz="2800" i="1" dirty="0" smtClean="0">
                <a:solidFill>
                  <a:prstClr val="white">
                    <a:lumMod val="75000"/>
                  </a:prstClr>
                </a:solidFill>
              </a:rPr>
              <a:t>Matt. 4v23 (NIV)</a:t>
            </a:r>
            <a:endParaRPr lang="en-GB" sz="2800" i="1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180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146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office@penrallt.org</dc:creator>
  <cp:lastModifiedBy>office@penrallt.org</cp:lastModifiedBy>
  <cp:revision>7</cp:revision>
  <dcterms:created xsi:type="dcterms:W3CDTF">2017-05-15T10:44:14Z</dcterms:created>
  <dcterms:modified xsi:type="dcterms:W3CDTF">2017-05-23T12:09:40Z</dcterms:modified>
</cp:coreProperties>
</file>