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7" r:id="rId4"/>
    <p:sldId id="258" r:id="rId5"/>
    <p:sldId id="271" r:id="rId6"/>
    <p:sldId id="259" r:id="rId7"/>
    <p:sldId id="260" r:id="rId8"/>
    <p:sldId id="275" r:id="rId9"/>
    <p:sldId id="273" r:id="rId10"/>
    <p:sldId id="261" r:id="rId11"/>
    <p:sldId id="262" r:id="rId12"/>
    <p:sldId id="263" r:id="rId13"/>
    <p:sldId id="264" r:id="rId14"/>
    <p:sldId id="265" r:id="rId15"/>
    <p:sldId id="276" r:id="rId16"/>
    <p:sldId id="266" r:id="rId17"/>
    <p:sldId id="267" r:id="rId18"/>
    <p:sldId id="278" r:id="rId19"/>
    <p:sldId id="277" r:id="rId20"/>
    <p:sldId id="268" r:id="rId21"/>
    <p:sldId id="269" r:id="rId22"/>
    <p:sldId id="270" r:id="rId23"/>
    <p:sldId id="274" r:id="rId2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-102" y="-71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75571-557F-4D26-85F6-8D6068233930}" type="datetimeFigureOut">
              <a:rPr lang="en-GB"/>
              <a:pPr>
                <a:defRPr/>
              </a:pPr>
              <a:t>19/05/2017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3A74B-F8D4-4354-A1CC-9351D642CD6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58603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5B8EF-5137-425B-A74B-4F66F3B88D91}" type="datetimeFigureOut">
              <a:rPr lang="en-GB"/>
              <a:pPr>
                <a:defRPr/>
              </a:pPr>
              <a:t>19/05/2017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6726C-285F-4403-802C-77D82B8584D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92360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D4ABE-37CD-4FAF-8980-7EABA15EC3F1}" type="datetimeFigureOut">
              <a:rPr lang="en-GB"/>
              <a:pPr>
                <a:defRPr/>
              </a:pPr>
              <a:t>19/05/2017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0B1BC-5557-4747-8272-C6B05CEFF84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76539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0BDBC-5668-4FAB-849A-7CDB6C8B1128}" type="datetimeFigureOut">
              <a:rPr lang="en-GB"/>
              <a:pPr>
                <a:defRPr/>
              </a:pPr>
              <a:t>19/05/2017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D180E-8B14-4043-A3A8-E7D80E5CD3A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381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0BC45-D0A6-48AF-B569-23E583E234F1}" type="datetimeFigureOut">
              <a:rPr lang="en-GB"/>
              <a:pPr>
                <a:defRPr/>
              </a:pPr>
              <a:t>19/05/2017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4468B-94F8-4180-B5B7-73D79F7ACE9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1141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0AABC-5469-4088-ABBA-9E15AEB3CE9A}" type="datetimeFigureOut">
              <a:rPr lang="en-GB"/>
              <a:pPr>
                <a:defRPr/>
              </a:pPr>
              <a:t>19/05/2017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ED832-D114-4235-B3DA-68039995896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79069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D3862-A1AE-49BD-A7FF-4B20C8B3D920}" type="datetimeFigureOut">
              <a:rPr lang="en-GB"/>
              <a:pPr>
                <a:defRPr/>
              </a:pPr>
              <a:t>19/05/2017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75815-7EF6-46C6-BB94-8A9044CB24C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02878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A29B7-21A4-4F12-A6ED-60207CA3A5CE}" type="datetimeFigureOut">
              <a:rPr lang="en-GB"/>
              <a:pPr>
                <a:defRPr/>
              </a:pPr>
              <a:t>19/05/2017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D2042-B03F-41A2-BCB8-B2FB3C737AB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77220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D7EAB-2C82-43CA-93C8-D3684866938A}" type="datetimeFigureOut">
              <a:rPr lang="en-GB"/>
              <a:pPr>
                <a:defRPr/>
              </a:pPr>
              <a:t>19/05/2017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1F9D8-CA58-4FEF-BF6C-C23C1A38BC0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00257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1B2E0-CA21-4392-B3F9-6111A11A1978}" type="datetimeFigureOut">
              <a:rPr lang="en-GB"/>
              <a:pPr>
                <a:defRPr/>
              </a:pPr>
              <a:t>19/05/2017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CD199-3677-46E2-9B79-31626BE7AB3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51958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F64E0-7D55-42AB-8DDB-C94F30D32E7C}" type="datetimeFigureOut">
              <a:rPr lang="en-GB"/>
              <a:pPr>
                <a:defRPr/>
              </a:pPr>
              <a:t>19/05/2017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E9704-2818-4AE0-9745-F3D41B019C6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22618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19925C2-361E-408A-9425-7BFC32A3ED32}" type="datetimeFigureOut">
              <a:rPr lang="en-GB"/>
              <a:pPr>
                <a:defRPr/>
              </a:pPr>
              <a:t>19/05/2017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01971B2-8CE6-41CA-B34C-73C577084D4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938213" y="1249363"/>
            <a:ext cx="10248900" cy="507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 baseline="30000">
                <a:latin typeface="Francis" pitchFamily="34" charset="0"/>
              </a:rPr>
              <a:t>10 </a:t>
            </a:r>
            <a:r>
              <a:rPr lang="en-GB" altLang="en-US" sz="3600" b="1">
                <a:latin typeface="Francis" pitchFamily="34" charset="0"/>
              </a:rPr>
              <a:t>And then many will be </a:t>
            </a:r>
            <a:r>
              <a:rPr lang="en-GB" altLang="en-US" sz="3600" b="1">
                <a:solidFill>
                  <a:srgbClr val="FF0000"/>
                </a:solidFill>
                <a:latin typeface="Francis" pitchFamily="34" charset="0"/>
              </a:rPr>
              <a:t>offended,</a:t>
            </a:r>
            <a:r>
              <a:rPr lang="en-GB" altLang="en-US" sz="3600" b="1">
                <a:latin typeface="Francis" pitchFamily="34" charset="0"/>
              </a:rPr>
              <a:t> will betray one another, and will hate one another. </a:t>
            </a:r>
            <a:r>
              <a:rPr lang="en-GB" altLang="en-US" sz="3600" b="1" baseline="30000">
                <a:latin typeface="Francis" pitchFamily="34" charset="0"/>
              </a:rPr>
              <a:t>11 </a:t>
            </a:r>
            <a:r>
              <a:rPr lang="en-GB" altLang="en-US" sz="3600" b="1">
                <a:latin typeface="Francis" pitchFamily="34" charset="0"/>
              </a:rPr>
              <a:t>Then many false prophets will rise up and deceive many. </a:t>
            </a:r>
            <a:r>
              <a:rPr lang="en-GB" altLang="en-US" sz="3600" b="1" baseline="30000">
                <a:latin typeface="Francis" pitchFamily="34" charset="0"/>
              </a:rPr>
              <a:t>12 </a:t>
            </a:r>
            <a:r>
              <a:rPr lang="en-GB" altLang="en-US" sz="3600" b="1">
                <a:latin typeface="Francis" pitchFamily="34" charset="0"/>
              </a:rPr>
              <a:t>And because lawlessness will abound, the love of many will grow cold. </a:t>
            </a:r>
            <a:r>
              <a:rPr lang="en-GB" altLang="en-US" sz="3600" b="1" baseline="30000">
                <a:latin typeface="Francis" pitchFamily="34" charset="0"/>
              </a:rPr>
              <a:t>13 </a:t>
            </a:r>
            <a:r>
              <a:rPr lang="en-GB" altLang="en-US" sz="3600" b="1">
                <a:latin typeface="Francis" pitchFamily="34" charset="0"/>
              </a:rPr>
              <a:t>But he who endures to the end shall be saved. </a:t>
            </a:r>
            <a:r>
              <a:rPr lang="en-GB" altLang="en-US" sz="3600" b="1" baseline="30000">
                <a:latin typeface="Francis" pitchFamily="34" charset="0"/>
              </a:rPr>
              <a:t>14 </a:t>
            </a:r>
            <a:r>
              <a:rPr lang="en-GB" altLang="en-US" sz="3600" b="1">
                <a:latin typeface="Francis" pitchFamily="34" charset="0"/>
              </a:rPr>
              <a:t>And this gospel of the kingdom will be preached in all the world as a witness to all the nations, and then the end will come.</a:t>
            </a:r>
          </a:p>
        </p:txBody>
      </p:sp>
      <p:sp>
        <p:nvSpPr>
          <p:cNvPr id="2051" name="Rectangle 4"/>
          <p:cNvSpPr>
            <a:spLocks noChangeArrowheads="1"/>
          </p:cNvSpPr>
          <p:nvPr/>
        </p:nvSpPr>
        <p:spPr bwMode="auto">
          <a:xfrm>
            <a:off x="3108325" y="441325"/>
            <a:ext cx="51689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en-GB" altLang="en-US" sz="4800" b="1" i="1" baseline="30000">
                <a:solidFill>
                  <a:srgbClr val="FF0000"/>
                </a:solidFill>
                <a:latin typeface="Arial" charset="0"/>
                <a:cs typeface="Arial" charset="0"/>
              </a:rPr>
              <a:t>Matthew 24: 10-14 (NKJV)</a:t>
            </a:r>
            <a:endParaRPr lang="en-GB" altLang="en-US" sz="4800" i="1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33425" y="571500"/>
            <a:ext cx="105219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II. The problem: Great expectations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77850" y="2909888"/>
            <a:ext cx="11223625" cy="17541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Francis" pitchFamily="34" charset="0"/>
              </a:rPr>
              <a:t>Proverbs 18:19 (NKJV)</a:t>
            </a:r>
            <a:endParaRPr lang="en-GB" altLang="en-US" sz="3600">
              <a:latin typeface="Francis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latin typeface="Francis" pitchFamily="34" charset="0"/>
              </a:rPr>
              <a:t>A brother </a:t>
            </a:r>
            <a:r>
              <a:rPr lang="en-GB" altLang="en-US" sz="3600" b="1">
                <a:solidFill>
                  <a:srgbClr val="FF0000"/>
                </a:solidFill>
                <a:latin typeface="Francis" pitchFamily="34" charset="0"/>
              </a:rPr>
              <a:t>offended</a:t>
            </a:r>
            <a:r>
              <a:rPr lang="en-GB" altLang="en-US" sz="3600">
                <a:latin typeface="Francis" pitchFamily="34" charset="0"/>
              </a:rPr>
              <a:t> </a:t>
            </a:r>
            <a:r>
              <a:rPr lang="en-GB" altLang="en-US" sz="3600" i="1">
                <a:latin typeface="Francis" pitchFamily="34" charset="0"/>
              </a:rPr>
              <a:t>is harder to win</a:t>
            </a:r>
            <a:r>
              <a:rPr lang="en-GB" altLang="en-US" sz="3600">
                <a:latin typeface="Francis" pitchFamily="34" charset="0"/>
              </a:rPr>
              <a:t> than a strong city,</a:t>
            </a:r>
            <a:br>
              <a:rPr lang="en-GB" altLang="en-US" sz="3600">
                <a:latin typeface="Francis" pitchFamily="34" charset="0"/>
              </a:rPr>
            </a:br>
            <a:r>
              <a:rPr lang="en-GB" altLang="en-US" sz="3600">
                <a:latin typeface="Francis" pitchFamily="34" charset="0"/>
              </a:rPr>
              <a:t>And contentions </a:t>
            </a:r>
            <a:r>
              <a:rPr lang="en-GB" altLang="en-US" sz="3600" i="1">
                <a:latin typeface="Francis" pitchFamily="34" charset="0"/>
              </a:rPr>
              <a:t>are</a:t>
            </a:r>
            <a:r>
              <a:rPr lang="en-GB" altLang="en-US" sz="3600">
                <a:latin typeface="Francis" pitchFamily="34" charset="0"/>
              </a:rPr>
              <a:t> like the bars of a castle.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20688" y="1454150"/>
            <a:ext cx="68770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chemeClr val="bg1"/>
                </a:solidFill>
                <a:latin typeface="Franklin Gothic Demi" pitchFamily="34" charset="0"/>
                <a:cs typeface="Times New Roman" pitchFamily="18" charset="0"/>
              </a:rPr>
              <a:t>The outcome: Walls of Protection</a:t>
            </a:r>
            <a:endParaRPr lang="en-GB" altLang="en-US" sz="3600">
              <a:solidFill>
                <a:schemeClr val="bg1"/>
              </a:solidFill>
              <a:latin typeface="Franklin Gothic Dem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308225" y="174625"/>
            <a:ext cx="82169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outcome: Walls of Protection</a:t>
            </a:r>
            <a:endParaRPr lang="en-GB" altLang="en-US" sz="4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50" y="1355725"/>
            <a:ext cx="5715000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627813" y="4670425"/>
            <a:ext cx="5461000" cy="1754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Franklin Gothic Heavy" pitchFamily="34" charset="0"/>
                <a:cs typeface="Times New Roman" pitchFamily="18" charset="0"/>
              </a:rPr>
              <a:t>We open our lives only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Franklin Gothic Heavy" pitchFamily="34" charset="0"/>
                <a:cs typeface="Times New Roman" pitchFamily="18" charset="0"/>
              </a:rPr>
              <a:t> to those we believe are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dirty="0" smtClean="0">
                <a:latin typeface="Franklin Gothic Heavy" pitchFamily="34" charset="0"/>
                <a:cs typeface="Times New Roman" pitchFamily="18" charset="0"/>
              </a:rPr>
              <a:t>on </a:t>
            </a:r>
            <a:r>
              <a:rPr lang="en-GB" altLang="en-US" sz="3600" dirty="0">
                <a:latin typeface="Franklin Gothic Heavy" pitchFamily="34" charset="0"/>
                <a:cs typeface="Times New Roman" pitchFamily="18" charset="0"/>
              </a:rPr>
              <a:t>our side.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6438" y="1704975"/>
            <a:ext cx="3454400" cy="243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76225" y="388938"/>
            <a:ext cx="112379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>
                <a:solidFill>
                  <a:schemeClr val="bg1"/>
                </a:solidFill>
                <a:latin typeface="Franklin Gothic Medium" pitchFamily="34" charset="0"/>
                <a:cs typeface="Times New Roman" pitchFamily="18" charset="0"/>
              </a:rPr>
              <a:t>UNCONDITIONAL LOVE GIVES OTHERS THE </a:t>
            </a:r>
            <a:r>
              <a:rPr lang="en-GB" altLang="en-US" sz="3200" b="1" i="1">
                <a:solidFill>
                  <a:schemeClr val="bg1"/>
                </a:solidFill>
                <a:latin typeface="Franklin Gothic Medium" pitchFamily="34" charset="0"/>
                <a:cs typeface="Times New Roman" pitchFamily="18" charset="0"/>
              </a:rPr>
              <a:t>RIGHT </a:t>
            </a:r>
            <a:r>
              <a:rPr lang="en-GB" altLang="en-US" sz="3200" b="1">
                <a:solidFill>
                  <a:schemeClr val="bg1"/>
                </a:solidFill>
                <a:latin typeface="Franklin Gothic Medium" pitchFamily="34" charset="0"/>
                <a:cs typeface="Times New Roman" pitchFamily="18" charset="0"/>
              </a:rPr>
              <a:t> TO HURT US.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" y="2341563"/>
            <a:ext cx="4141788" cy="275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03263" y="1781175"/>
            <a:ext cx="34004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sea of Galilee </a:t>
            </a:r>
            <a:endParaRPr lang="en-GB" altLang="en-US" sz="3200" b="1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678738" y="1668463"/>
            <a:ext cx="27051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Dead Sea </a:t>
            </a:r>
            <a:endParaRPr lang="en-GB" altLang="en-US" sz="3200" b="1">
              <a:solidFill>
                <a:srgbClr val="FFFF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6738" y="2224088"/>
            <a:ext cx="4081462" cy="273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393825" y="5430838"/>
            <a:ext cx="8890000" cy="10763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>
                <a:latin typeface="Francis" pitchFamily="34" charset="0"/>
                <a:cs typeface="Times New Roman" pitchFamily="18" charset="0"/>
              </a:rPr>
              <a:t>An offended Christian is one who takes in life but because of fear, cannot release life.</a:t>
            </a:r>
            <a:endParaRPr lang="en-GB" altLang="en-US" sz="3200" b="1">
              <a:latin typeface="Franci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150938" y="80963"/>
            <a:ext cx="10160000" cy="3970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Francis" pitchFamily="34" charset="0"/>
                <a:cs typeface="Times New Roman" pitchFamily="18" charset="0"/>
              </a:rPr>
              <a:t>2 Corinthians 10:4-5 (NKJV)</a:t>
            </a:r>
            <a:endParaRPr lang="en-GB" altLang="en-US" sz="3600">
              <a:latin typeface="Francis" pitchFamily="34" charset="0"/>
              <a:cs typeface="Times New Roman" pitchFamily="18" charset="0"/>
            </a:endParaRP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aseline="30000">
                <a:latin typeface="Francis" pitchFamily="34" charset="0"/>
                <a:cs typeface="Times New Roman" pitchFamily="18" charset="0"/>
              </a:rPr>
              <a:t>4 </a:t>
            </a:r>
            <a:r>
              <a:rPr lang="en-GB" altLang="en-US" sz="3600">
                <a:latin typeface="Francis" pitchFamily="34" charset="0"/>
                <a:cs typeface="Times New Roman" pitchFamily="18" charset="0"/>
              </a:rPr>
              <a:t>For the weapons of our warfare </a:t>
            </a:r>
            <a:r>
              <a:rPr lang="en-GB" altLang="en-US" sz="3600" i="1">
                <a:latin typeface="Francis" pitchFamily="34" charset="0"/>
                <a:cs typeface="Times New Roman" pitchFamily="18" charset="0"/>
              </a:rPr>
              <a:t>are</a:t>
            </a:r>
            <a:r>
              <a:rPr lang="en-GB" altLang="en-US" sz="3600">
                <a:latin typeface="Francis" pitchFamily="34" charset="0"/>
                <a:cs typeface="Times New Roman" pitchFamily="18" charset="0"/>
              </a:rPr>
              <a:t> not carnal but mighty in God for pulling down strongholds, </a:t>
            </a:r>
            <a:r>
              <a:rPr lang="en-GB" altLang="en-US" sz="3600" baseline="30000">
                <a:latin typeface="Francis" pitchFamily="34" charset="0"/>
                <a:cs typeface="Times New Roman" pitchFamily="18" charset="0"/>
              </a:rPr>
              <a:t>5</a:t>
            </a:r>
            <a:r>
              <a:rPr lang="en-GB" altLang="en-US" sz="3600">
                <a:latin typeface="Francis" pitchFamily="34" charset="0"/>
                <a:cs typeface="Times New Roman" pitchFamily="18" charset="0"/>
              </a:rPr>
              <a:t>casting down arguments and every high thing that exalts itself against the </a:t>
            </a:r>
            <a:r>
              <a:rPr lang="en-GB" altLang="en-US" sz="3600" b="1">
                <a:solidFill>
                  <a:srgbClr val="FF0000"/>
                </a:solidFill>
                <a:latin typeface="Francis" pitchFamily="34" charset="0"/>
                <a:cs typeface="Times New Roman" pitchFamily="18" charset="0"/>
              </a:rPr>
              <a:t>knowledge of God, </a:t>
            </a:r>
            <a:r>
              <a:rPr lang="en-GB" altLang="en-US" sz="3600">
                <a:latin typeface="Francis" pitchFamily="34" charset="0"/>
                <a:cs typeface="Times New Roman" pitchFamily="18" charset="0"/>
              </a:rPr>
              <a:t>bringing every thought into captivity to the obedience of Christ,</a:t>
            </a:r>
            <a:r>
              <a:rPr lang="en-GB" altLang="en-US" sz="3600">
                <a:latin typeface="Francis" pitchFamily="34" charset="0"/>
              </a:rPr>
              <a:t> 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150938" y="4395788"/>
            <a:ext cx="102616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dirty="0">
                <a:solidFill>
                  <a:schemeClr val="bg1"/>
                </a:solidFill>
                <a:latin typeface="Cooper Black" pitchFamily="18" charset="0"/>
                <a:cs typeface="Times New Roman" pitchFamily="18" charset="0"/>
              </a:rPr>
              <a:t>THE KNOWLEDGE OF GOD’S WORD WITHOUT LOVE IS A DESTRUCTIVE FORCE BECAUSE IT </a:t>
            </a:r>
            <a:r>
              <a:rPr lang="en-GB" altLang="en-US" sz="3200" dirty="0" smtClean="0">
                <a:solidFill>
                  <a:schemeClr val="bg1"/>
                </a:solidFill>
                <a:latin typeface="Cooper Black" pitchFamily="18" charset="0"/>
                <a:cs typeface="Times New Roman" pitchFamily="18" charset="0"/>
              </a:rPr>
              <a:t>PUFFS </a:t>
            </a:r>
            <a:r>
              <a:rPr lang="en-GB" altLang="en-US" sz="3200" dirty="0">
                <a:solidFill>
                  <a:schemeClr val="bg1"/>
                </a:solidFill>
                <a:latin typeface="Cooper Black" pitchFamily="18" charset="0"/>
                <a:cs typeface="Times New Roman" pitchFamily="18" charset="0"/>
              </a:rPr>
              <a:t>US UP WITH PRIDE AND LEGALISM.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54038" y="419100"/>
            <a:ext cx="11095037" cy="2308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Arial Black" pitchFamily="34" charset="0"/>
                <a:cs typeface="Arial" charset="0"/>
              </a:rPr>
              <a:t>When we are Not having a </a:t>
            </a:r>
            <a:r>
              <a:rPr lang="en-GB" altLang="en-US" sz="3600" b="1">
                <a:solidFill>
                  <a:srgbClr val="C00000"/>
                </a:solidFill>
                <a:latin typeface="Arial Black" pitchFamily="34" charset="0"/>
                <a:cs typeface="Arial" charset="0"/>
              </a:rPr>
              <a:t>right correlation </a:t>
            </a:r>
            <a:r>
              <a:rPr lang="en-GB" altLang="en-US" sz="3600" b="1">
                <a:latin typeface="Arial Black" pitchFamily="34" charset="0"/>
                <a:cs typeface="Arial" charset="0"/>
              </a:rPr>
              <a:t>between our mind and heart is dangerous because this causes us to justify ourselves rather than repent and forgiveness.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041400" y="3400425"/>
            <a:ext cx="9752013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chemeClr val="bg1"/>
                </a:solidFill>
                <a:latin typeface="Francis" pitchFamily="34" charset="0"/>
                <a:cs typeface="Times New Roman" pitchFamily="18" charset="0"/>
              </a:rPr>
              <a:t>He says; “Then many false prophets will rise up and deceive many”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i="1">
                <a:solidFill>
                  <a:srgbClr val="FFFF00"/>
                </a:solidFill>
                <a:latin typeface="Francis" pitchFamily="34" charset="0"/>
                <a:cs typeface="Times New Roman" pitchFamily="18" charset="0"/>
              </a:rPr>
              <a:t>(Matthew 24:11)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38138" y="395288"/>
            <a:ext cx="11490325" cy="2308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Matthew 7:15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Francis" pitchFamily="34" charset="0"/>
                <a:cs typeface="Times New Roman" pitchFamily="18" charset="0"/>
              </a:rPr>
              <a:t>“Watch out for false prophets. They come to you in sheep’s clothing, but inwardly they are ferocious wolves. 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44538" y="5622925"/>
            <a:ext cx="101568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>
                <a:solidFill>
                  <a:schemeClr val="bg1"/>
                </a:solidFill>
                <a:latin typeface="Cooper Black" pitchFamily="18" charset="0"/>
                <a:cs typeface="Times New Roman" pitchFamily="18" charset="0"/>
              </a:rPr>
              <a:t>Wolves always go after the wounded and young sheep, not the healthy strong ones.</a:t>
            </a:r>
          </a:p>
        </p:txBody>
      </p:sp>
      <p:pic>
        <p:nvPicPr>
          <p:cNvPr id="33794" name="Picture 2" descr="Image result for wolves and wounded sheep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8713" y="2905125"/>
            <a:ext cx="3438525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6" name="Picture 4" descr="Image result for wounded and young shee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750" y="3165475"/>
            <a:ext cx="3916363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992188" y="895350"/>
            <a:ext cx="10420350" cy="56324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Francis" pitchFamily="34" charset="0"/>
              </a:rPr>
              <a:t>But know this, that in the last days perilous times will come: </a:t>
            </a:r>
            <a:r>
              <a:rPr lang="en-GB" altLang="en-US" sz="3600" b="1" baseline="30000">
                <a:latin typeface="Francis" pitchFamily="34" charset="0"/>
              </a:rPr>
              <a:t>2 </a:t>
            </a:r>
            <a:r>
              <a:rPr lang="en-GB" altLang="en-US" sz="3600" b="1">
                <a:latin typeface="Francis" pitchFamily="34" charset="0"/>
              </a:rPr>
              <a:t>For men will be lovers of themselves, lovers of money, boasters, proud, blasphemers, disobedient to parents, unthankful, unholy, </a:t>
            </a:r>
            <a:r>
              <a:rPr lang="en-GB" altLang="en-US" sz="3600" b="1" baseline="30000">
                <a:latin typeface="Francis" pitchFamily="34" charset="0"/>
              </a:rPr>
              <a:t>3 </a:t>
            </a:r>
            <a:r>
              <a:rPr lang="en-GB" altLang="en-US" sz="3600" b="1">
                <a:latin typeface="Francis" pitchFamily="34" charset="0"/>
              </a:rPr>
              <a:t>unloving, unforgiving, slanderers, without self-control, brutal, despisers of good, </a:t>
            </a:r>
            <a:r>
              <a:rPr lang="en-GB" altLang="en-US" sz="3600" b="1" baseline="30000">
                <a:latin typeface="Francis" pitchFamily="34" charset="0"/>
              </a:rPr>
              <a:t>4 </a:t>
            </a:r>
            <a:r>
              <a:rPr lang="en-GB" altLang="en-US" sz="3600" b="1">
                <a:latin typeface="Francis" pitchFamily="34" charset="0"/>
              </a:rPr>
              <a:t>traitors, headstrong, haughty, lovers of pleasure rather than lovers of God, </a:t>
            </a:r>
            <a:r>
              <a:rPr lang="en-GB" altLang="en-US" sz="3600" b="1" baseline="30000">
                <a:latin typeface="Francis" pitchFamily="34" charset="0"/>
              </a:rPr>
              <a:t>5 </a:t>
            </a:r>
            <a:r>
              <a:rPr lang="en-GB" altLang="en-US" sz="3600" b="1">
                <a:latin typeface="Francis" pitchFamily="34" charset="0"/>
              </a:rPr>
              <a:t>having </a:t>
            </a:r>
            <a:r>
              <a:rPr lang="en-GB" altLang="en-US" sz="3600" b="1">
                <a:solidFill>
                  <a:srgbClr val="FF0000"/>
                </a:solidFill>
                <a:latin typeface="Francis" pitchFamily="34" charset="0"/>
              </a:rPr>
              <a:t>a form of godliness </a:t>
            </a:r>
            <a:r>
              <a:rPr lang="en-GB" altLang="en-US" sz="3600" b="1">
                <a:latin typeface="Francis" pitchFamily="34" charset="0"/>
              </a:rPr>
              <a:t>but denying its power. And from such people turn away!</a:t>
            </a:r>
          </a:p>
        </p:txBody>
      </p:sp>
      <p:sp>
        <p:nvSpPr>
          <p:cNvPr id="17411" name="Rectangle 1"/>
          <p:cNvSpPr>
            <a:spLocks noChangeArrowheads="1"/>
          </p:cNvSpPr>
          <p:nvPr/>
        </p:nvSpPr>
        <p:spPr bwMode="auto">
          <a:xfrm>
            <a:off x="3128963" y="180975"/>
            <a:ext cx="55308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i="1">
                <a:solidFill>
                  <a:srgbClr val="FFFF00"/>
                </a:solidFill>
                <a:latin typeface="Francis" pitchFamily="34" charset="0"/>
              </a:rPr>
              <a:t>2 Timothy 3:1-5 (NKJV)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836613" y="185738"/>
            <a:ext cx="10158412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III. What to do?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724150" y="1017588"/>
            <a:ext cx="62055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We are to trust in the Lord.</a:t>
            </a:r>
            <a:endParaRPr lang="en-GB" alt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5" name="Picture 7" descr="Image result for Proverbs 3: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9538" y="1876425"/>
            <a:ext cx="8785225" cy="473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  <p:bldP spid="2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836613" y="185738"/>
            <a:ext cx="10158412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Trust in the Lord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Rectangle 2"/>
          <p:cNvSpPr>
            <a:spLocks noChangeArrowheads="1"/>
          </p:cNvSpPr>
          <p:nvPr/>
        </p:nvSpPr>
        <p:spPr bwMode="auto">
          <a:xfrm>
            <a:off x="1069975" y="1122363"/>
            <a:ext cx="10199688" cy="50784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Francis" pitchFamily="34" charset="0"/>
              </a:rPr>
              <a:t>Trust in the Lord with all your heart </a:t>
            </a:r>
            <a:br>
              <a:rPr lang="en-GB" altLang="en-US" sz="3600" b="1">
                <a:latin typeface="Francis" pitchFamily="34" charset="0"/>
              </a:rPr>
            </a:br>
            <a:r>
              <a:rPr lang="en-GB" altLang="en-US" sz="3600" b="1">
                <a:latin typeface="Francis" pitchFamily="34" charset="0"/>
              </a:rPr>
              <a:t>And lean not on your own understanding </a:t>
            </a:r>
            <a:br>
              <a:rPr lang="en-GB" altLang="en-US" sz="3600" b="1">
                <a:latin typeface="Francis" pitchFamily="34" charset="0"/>
              </a:rPr>
            </a:br>
            <a:r>
              <a:rPr lang="en-GB" altLang="en-US" sz="3600" b="1">
                <a:latin typeface="Francis" pitchFamily="34" charset="0"/>
              </a:rPr>
              <a:t>Trust in the Lord with all your heart </a:t>
            </a:r>
            <a:br>
              <a:rPr lang="en-GB" altLang="en-US" sz="3600" b="1">
                <a:latin typeface="Francis" pitchFamily="34" charset="0"/>
              </a:rPr>
            </a:br>
            <a:r>
              <a:rPr lang="en-GB" altLang="en-US" sz="3600" b="1">
                <a:latin typeface="Francis" pitchFamily="34" charset="0"/>
              </a:rPr>
              <a:t>And lean not on your own understanding 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Francis" pitchFamily="34" charset="0"/>
              </a:rPr>
              <a:t/>
            </a:r>
            <a:br>
              <a:rPr lang="en-GB" altLang="en-US" sz="3600" b="1">
                <a:latin typeface="Francis" pitchFamily="34" charset="0"/>
              </a:rPr>
            </a:br>
            <a:r>
              <a:rPr lang="en-GB" altLang="en-US" sz="3600" b="1">
                <a:latin typeface="Francis" pitchFamily="34" charset="0"/>
              </a:rPr>
              <a:t>This is what it says </a:t>
            </a:r>
            <a:br>
              <a:rPr lang="en-GB" altLang="en-US" sz="3600" b="1">
                <a:latin typeface="Francis" pitchFamily="34" charset="0"/>
              </a:rPr>
            </a:br>
            <a:r>
              <a:rPr lang="en-GB" altLang="en-US" sz="3600" b="1">
                <a:latin typeface="Francis" pitchFamily="34" charset="0"/>
              </a:rPr>
              <a:t>In Proverbs three verse five </a:t>
            </a:r>
            <a:br>
              <a:rPr lang="en-GB" altLang="en-US" sz="3600" b="1">
                <a:latin typeface="Francis" pitchFamily="34" charset="0"/>
              </a:rPr>
            </a:br>
            <a:r>
              <a:rPr lang="en-GB" altLang="en-US" sz="3600" b="1">
                <a:latin typeface="Francis" pitchFamily="34" charset="0"/>
              </a:rPr>
              <a:t>Don't rely on what you've got </a:t>
            </a:r>
            <a:br>
              <a:rPr lang="en-GB" altLang="en-US" sz="3600" b="1">
                <a:latin typeface="Francis" pitchFamily="34" charset="0"/>
              </a:rPr>
            </a:br>
            <a:r>
              <a:rPr lang="en-GB" altLang="en-US" sz="3600" b="1">
                <a:latin typeface="Francis" pitchFamily="34" charset="0"/>
              </a:rPr>
              <a:t>Learn to rely on the Lord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697163" y="301625"/>
            <a:ext cx="720725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How, can I develop my faith?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07975" y="1779588"/>
            <a:ext cx="10972800" cy="3170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Psalm 18:32-33 (NKJV)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i="1">
                <a:latin typeface="Francis" pitchFamily="34" charset="0"/>
                <a:cs typeface="Times New Roman" pitchFamily="18" charset="0"/>
              </a:rPr>
              <a:t>It is</a:t>
            </a:r>
            <a:r>
              <a:rPr lang="en-GB" altLang="en-US" sz="4000">
                <a:latin typeface="Francis" pitchFamily="34" charset="0"/>
                <a:cs typeface="Times New Roman" pitchFamily="18" charset="0"/>
              </a:rPr>
              <a:t> God who arms me with strength, And makes my way perfect. </a:t>
            </a:r>
            <a:r>
              <a:rPr lang="en-GB" altLang="en-US" sz="4000" baseline="30000">
                <a:latin typeface="Francis" pitchFamily="34" charset="0"/>
                <a:cs typeface="Times New Roman" pitchFamily="18" charset="0"/>
              </a:rPr>
              <a:t>33 </a:t>
            </a:r>
            <a:r>
              <a:rPr lang="en-GB" altLang="en-US" sz="4000">
                <a:latin typeface="Francis" pitchFamily="34" charset="0"/>
                <a:cs typeface="Times New Roman" pitchFamily="18" charset="0"/>
              </a:rPr>
              <a:t>He makes my feet like the </a:t>
            </a:r>
            <a:r>
              <a:rPr lang="en-GB" altLang="en-US" sz="4000" b="1" i="1">
                <a:solidFill>
                  <a:srgbClr val="0000CC"/>
                </a:solidFill>
                <a:latin typeface="Francis" pitchFamily="34" charset="0"/>
                <a:cs typeface="Times New Roman" pitchFamily="18" charset="0"/>
              </a:rPr>
              <a:t>feet of</a:t>
            </a:r>
            <a:r>
              <a:rPr lang="en-GB" altLang="en-US" sz="4000" b="1">
                <a:solidFill>
                  <a:srgbClr val="0000CC"/>
                </a:solidFill>
                <a:latin typeface="Francis" pitchFamily="34" charset="0"/>
                <a:cs typeface="Times New Roman" pitchFamily="18" charset="0"/>
              </a:rPr>
              <a:t> deer</a:t>
            </a:r>
            <a:r>
              <a:rPr lang="en-GB" altLang="en-US" sz="4000">
                <a:latin typeface="Francis" pitchFamily="34" charset="0"/>
                <a:cs typeface="Times New Roman" pitchFamily="18" charset="0"/>
              </a:rPr>
              <a:t>, And sets me on my high places.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231775" y="458788"/>
            <a:ext cx="11960225" cy="304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 i="1" dirty="0">
                <a:latin typeface="Times New Roman" pitchFamily="18" charset="0"/>
                <a:cs typeface="Times New Roman" pitchFamily="18" charset="0"/>
              </a:rPr>
              <a:t>Luke 17:1 (NKJV)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dirty="0">
                <a:latin typeface="Times New Roman" pitchFamily="18" charset="0"/>
                <a:cs typeface="Times New Roman" pitchFamily="18" charset="0"/>
              </a:rPr>
              <a:t>Then He said to the disciples, 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GB" alt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is impossible that no offenses should come,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dirty="0">
                <a:latin typeface="Times New Roman" pitchFamily="18" charset="0"/>
                <a:cs typeface="Times New Roman" pitchFamily="18" charset="0"/>
              </a:rPr>
              <a:t>but woe </a:t>
            </a:r>
            <a:r>
              <a:rPr lang="en-GB" altLang="en-US" sz="4800" i="1" dirty="0">
                <a:latin typeface="Times New Roman" pitchFamily="18" charset="0"/>
                <a:cs typeface="Times New Roman" pitchFamily="18" charset="0"/>
              </a:rPr>
              <a:t>to him</a:t>
            </a:r>
            <a:r>
              <a:rPr lang="en-GB" altLang="en-US" sz="4800" dirty="0">
                <a:latin typeface="Times New Roman" pitchFamily="18" charset="0"/>
                <a:cs typeface="Times New Roman" pitchFamily="18" charset="0"/>
              </a:rPr>
              <a:t> through whom they do come</a:t>
            </a:r>
            <a:r>
              <a:rPr lang="en-GB" altLang="en-US" sz="4800" dirty="0" smtClean="0">
                <a:latin typeface="Times New Roman" pitchFamily="18" charset="0"/>
                <a:cs typeface="Times New Roman" pitchFamily="18" charset="0"/>
              </a:rPr>
              <a:t>!”</a:t>
            </a:r>
            <a:r>
              <a:rPr lang="en-GB" altLang="en-US" sz="48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169863"/>
            <a:ext cx="4387850" cy="328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130800" y="169863"/>
            <a:ext cx="609600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solidFill>
                  <a:schemeClr val="bg1"/>
                </a:solidFill>
                <a:latin typeface="Cooper Black" pitchFamily="18" charset="0"/>
                <a:cs typeface="Times New Roman" pitchFamily="18" charset="0"/>
              </a:rPr>
              <a:t>The deer has an amazing ability when climbing a steep mountain slope, of ensuring that its back feet align on the exact spot where its front feet were positioned.</a:t>
            </a:r>
            <a:endParaRPr lang="en-GB" altLang="en-US" sz="320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88975" y="4951413"/>
            <a:ext cx="10853738" cy="1200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What the deer experiences in the natural realm, we can experience in the spiritual realm.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7713" y="4659313"/>
            <a:ext cx="2792412" cy="209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63588" y="339725"/>
            <a:ext cx="108616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>
                <a:solidFill>
                  <a:schemeClr val="bg1"/>
                </a:solidFill>
                <a:latin typeface="Francis" pitchFamily="34" charset="0"/>
              </a:rPr>
              <a:t>Do you really want to be free from an unforgiving heart?</a:t>
            </a:r>
          </a:p>
        </p:txBody>
      </p:sp>
      <p:sp>
        <p:nvSpPr>
          <p:cNvPr id="8" name="Rectangle 7"/>
          <p:cNvSpPr/>
          <p:nvPr/>
        </p:nvSpPr>
        <p:spPr>
          <a:xfrm>
            <a:off x="885825" y="2305050"/>
            <a:ext cx="10298113" cy="230822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dirty="0">
                <a:solidFill>
                  <a:srgbClr val="FF0000"/>
                </a:solidFill>
                <a:latin typeface="Francis" panose="020B0600000000000000" pitchFamily="34" charset="0"/>
              </a:rPr>
              <a:t>Habakkuk 3:19 (NIV)</a:t>
            </a:r>
            <a:r>
              <a:rPr lang="en-GB" sz="3600" b="1" dirty="0">
                <a:latin typeface="Francis" panose="020B0600000000000000" pitchFamily="34" charset="0"/>
              </a:rPr>
              <a:t> 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dirty="0">
                <a:latin typeface="Francis" panose="020B0600000000000000" pitchFamily="34" charset="0"/>
              </a:rPr>
              <a:t>The Sovereign </a:t>
            </a:r>
            <a:r>
              <a:rPr lang="en-GB" sz="3600" b="1" cap="small" dirty="0">
                <a:latin typeface="Francis" panose="020B0600000000000000" pitchFamily="34" charset="0"/>
              </a:rPr>
              <a:t>Lord</a:t>
            </a:r>
            <a:r>
              <a:rPr lang="en-GB" sz="3600" b="1" dirty="0">
                <a:latin typeface="Francis" panose="020B0600000000000000" pitchFamily="34" charset="0"/>
              </a:rPr>
              <a:t> is my strength; he makes my feet like the </a:t>
            </a:r>
            <a:r>
              <a:rPr lang="en-GB" sz="3600" b="1" dirty="0">
                <a:solidFill>
                  <a:srgbClr val="C00000"/>
                </a:solidFill>
                <a:latin typeface="Francis" panose="020B0600000000000000" pitchFamily="34" charset="0"/>
              </a:rPr>
              <a:t>feet of a deer</a:t>
            </a:r>
            <a:r>
              <a:rPr lang="en-GB" sz="3600" b="1" dirty="0">
                <a:latin typeface="Francis" panose="020B0600000000000000" pitchFamily="34" charset="0"/>
              </a:rPr>
              <a:t>, he enables me to tread on the heights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63588" y="985838"/>
            <a:ext cx="10310812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Do you really want to climb higher with God than you have ever gone before?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71625" y="150813"/>
            <a:ext cx="8936038" cy="2308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 i="1" dirty="0">
                <a:latin typeface="Times New Roman" pitchFamily="18" charset="0"/>
                <a:cs typeface="Times New Roman" pitchFamily="18" charset="0"/>
              </a:rPr>
              <a:t>Luke 17:1 (NKJV)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Times New Roman" pitchFamily="18" charset="0"/>
                <a:cs typeface="Times New Roman" pitchFamily="18" charset="0"/>
              </a:rPr>
              <a:t>Then He said to the disciples, 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GB" alt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is impossible that no offenses should come,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dirty="0">
                <a:latin typeface="Times New Roman" pitchFamily="18" charset="0"/>
                <a:cs typeface="Times New Roman" pitchFamily="18" charset="0"/>
              </a:rPr>
              <a:t>but woe </a:t>
            </a:r>
            <a:r>
              <a:rPr lang="en-GB" altLang="en-US" sz="3600" i="1" dirty="0">
                <a:latin typeface="Times New Roman" pitchFamily="18" charset="0"/>
                <a:cs typeface="Times New Roman" pitchFamily="18" charset="0"/>
              </a:rPr>
              <a:t>to him</a:t>
            </a:r>
            <a:r>
              <a:rPr lang="en-GB" altLang="en-US" sz="3600" dirty="0">
                <a:latin typeface="Times New Roman" pitchFamily="18" charset="0"/>
                <a:cs typeface="Times New Roman" pitchFamily="18" charset="0"/>
              </a:rPr>
              <a:t> through whom they do come</a:t>
            </a:r>
            <a:r>
              <a:rPr lang="en-GB" altLang="en-US" sz="3600" dirty="0" smtClean="0">
                <a:latin typeface="Times New Roman" pitchFamily="18" charset="0"/>
                <a:cs typeface="Times New Roman" pitchFamily="18" charset="0"/>
              </a:rPr>
              <a:t>!”</a:t>
            </a:r>
            <a:r>
              <a:rPr lang="en-GB" altLang="en-US" sz="36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82613" y="3009900"/>
            <a:ext cx="10745787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 i="1" baseline="30000">
                <a:solidFill>
                  <a:schemeClr val="bg1"/>
                </a:solidFill>
                <a:latin typeface="Francis" pitchFamily="34" charset="0"/>
              </a:rPr>
              <a:t>Matthew 24: 10 (NKJV)</a:t>
            </a:r>
            <a:endParaRPr lang="en-GB" altLang="en-US" sz="3600" i="1">
              <a:solidFill>
                <a:schemeClr val="bg1"/>
              </a:solidFill>
              <a:latin typeface="Francis" pitchFamily="34" charset="0"/>
            </a:endParaRP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solidFill>
                  <a:schemeClr val="bg1"/>
                </a:solidFill>
                <a:latin typeface="Cooper Black" pitchFamily="18" charset="0"/>
              </a:rPr>
              <a:t>And then many </a:t>
            </a:r>
            <a:r>
              <a:rPr lang="en-GB" altLang="en-US" sz="3600" b="1">
                <a:solidFill>
                  <a:srgbClr val="FFFF00"/>
                </a:solidFill>
                <a:latin typeface="Cooper Black" pitchFamily="18" charset="0"/>
              </a:rPr>
              <a:t>will be offended</a:t>
            </a:r>
            <a:r>
              <a:rPr lang="en-GB" altLang="en-US" sz="3600">
                <a:solidFill>
                  <a:schemeClr val="bg1"/>
                </a:solidFill>
                <a:latin typeface="Cooper Black" pitchFamily="18" charset="0"/>
              </a:rPr>
              <a:t>, will betray one another, and will hate one another.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36625" y="5311775"/>
            <a:ext cx="9783763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/>
              <a:t>But he who endures to the end shall be saved.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" grpId="0"/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6025" y="3714750"/>
            <a:ext cx="3108325" cy="233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427038" y="236538"/>
            <a:ext cx="10742612" cy="230822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i="1" dirty="0">
                <a:latin typeface="Francis" panose="020B0600000000000000" pitchFamily="34" charset="0"/>
              </a:rPr>
              <a:t>Habakkuk 3:19 (</a:t>
            </a:r>
            <a:r>
              <a:rPr lang="en-GB" sz="3600" i="1" dirty="0" smtClean="0">
                <a:latin typeface="Francis" panose="020B0600000000000000" pitchFamily="34" charset="0"/>
              </a:rPr>
              <a:t>NASB</a:t>
            </a:r>
            <a:r>
              <a:rPr lang="en-GB" sz="3600" i="1" dirty="0">
                <a:latin typeface="Francis" panose="020B0600000000000000" pitchFamily="34" charset="0"/>
              </a:rPr>
              <a:t>)</a:t>
            </a:r>
            <a:r>
              <a:rPr lang="en-GB" sz="3600" b="1" dirty="0">
                <a:latin typeface="Francis" panose="020B0600000000000000" pitchFamily="34" charset="0"/>
              </a:rPr>
              <a:t> 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dirty="0">
                <a:latin typeface="Francis" panose="020B0600000000000000" pitchFamily="34" charset="0"/>
              </a:rPr>
              <a:t>The Lord </a:t>
            </a:r>
            <a:r>
              <a:rPr lang="en-GB" sz="3600" b="1" cap="small" dirty="0">
                <a:latin typeface="Francis" panose="020B0600000000000000" pitchFamily="34" charset="0"/>
              </a:rPr>
              <a:t>God</a:t>
            </a:r>
            <a:r>
              <a:rPr lang="en-GB" sz="3600" b="1" dirty="0">
                <a:latin typeface="Francis" panose="020B0600000000000000" pitchFamily="34" charset="0"/>
              </a:rPr>
              <a:t> is my strength, And </a:t>
            </a:r>
            <a:r>
              <a:rPr lang="en-GB" sz="3600" b="1" dirty="0">
                <a:solidFill>
                  <a:srgbClr val="FF0000"/>
                </a:solidFill>
                <a:latin typeface="Francis" panose="020B0600000000000000" pitchFamily="34" charset="0"/>
              </a:rPr>
              <a:t>He has made </a:t>
            </a:r>
            <a:r>
              <a:rPr lang="en-GB" sz="3600" b="1" dirty="0">
                <a:latin typeface="Francis" panose="020B0600000000000000" pitchFamily="34" charset="0"/>
              </a:rPr>
              <a:t>my feet like hinds’ </a:t>
            </a:r>
            <a:r>
              <a:rPr lang="en-GB" sz="3600" b="1" i="1" dirty="0">
                <a:latin typeface="Francis" panose="020B0600000000000000" pitchFamily="34" charset="0"/>
              </a:rPr>
              <a:t>feet</a:t>
            </a:r>
            <a:r>
              <a:rPr lang="en-GB" sz="3600" b="1" dirty="0">
                <a:latin typeface="Francis" panose="020B0600000000000000" pitchFamily="34" charset="0"/>
              </a:rPr>
              <a:t>, And makes me walk on my high places.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2403475" y="776288"/>
            <a:ext cx="60960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6000" b="1" baseline="30000">
                <a:latin typeface="Times New Roman" pitchFamily="18" charset="0"/>
                <a:cs typeface="Times New Roman" pitchFamily="18" charset="0"/>
              </a:rPr>
              <a:t>Let’s pray…</a:t>
            </a:r>
            <a:endParaRPr lang="en-GB" altLang="en-US" sz="600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800">
                <a:latin typeface="Times New Roman" pitchFamily="18" charset="0"/>
                <a:cs typeface="Times New Roman" pitchFamily="18" charset="0"/>
              </a:rPr>
              <a:t> </a:t>
            </a:r>
            <a:endParaRPr lang="en-GB" altLang="en-US" sz="11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 bwMode="auto">
          <a:xfrm>
            <a:off x="1524000" y="731838"/>
            <a:ext cx="9144000" cy="318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 typeface="Arial" charset="0"/>
              <a:buNone/>
            </a:pPr>
            <a:r>
              <a:rPr lang="en-GB" altLang="en-US" sz="5400" b="1" i="1" baseline="30000">
                <a:solidFill>
                  <a:srgbClr val="002060"/>
                </a:solidFill>
                <a:latin typeface="Francis" pitchFamily="34" charset="0"/>
              </a:rPr>
              <a:t>Matthew 24: 9 (NIV)</a:t>
            </a:r>
            <a:endParaRPr lang="en-GB" altLang="en-US" sz="5400" i="1">
              <a:solidFill>
                <a:srgbClr val="002060"/>
              </a:solidFill>
              <a:latin typeface="Francis" pitchFamily="34" charset="0"/>
            </a:endParaRPr>
          </a:p>
          <a:p>
            <a:pPr algn="just" eaLnBrk="1" hangingPunct="1">
              <a:buFont typeface="Arial" charset="0"/>
              <a:buNone/>
            </a:pPr>
            <a:r>
              <a:rPr lang="en-GB" altLang="en-US" sz="5400">
                <a:latin typeface="Francis" pitchFamily="34" charset="0"/>
              </a:rPr>
              <a:t>“Then they will deliver you to tribulation, and will kill you, and </a:t>
            </a:r>
            <a:r>
              <a:rPr lang="en-GB" altLang="en-US" sz="5400" b="1">
                <a:solidFill>
                  <a:srgbClr val="FF0000"/>
                </a:solidFill>
                <a:latin typeface="Francis" pitchFamily="34" charset="0"/>
              </a:rPr>
              <a:t>you will be hated by all nations </a:t>
            </a:r>
            <a:r>
              <a:rPr lang="en-GB" altLang="en-US" sz="5400">
                <a:latin typeface="Francis" pitchFamily="34" charset="0"/>
              </a:rPr>
              <a:t>because of My name.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823913" y="596900"/>
            <a:ext cx="105219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>
                <a:latin typeface="Francis" pitchFamily="34" charset="0"/>
                <a:cs typeface="Times New Roman" pitchFamily="18" charset="0"/>
              </a:rPr>
              <a:t>How does Jesus see the Church responding in the End Times?</a:t>
            </a:r>
            <a:endParaRPr lang="en-GB" altLang="en-US" b="1">
              <a:latin typeface="Francis" pitchFamily="34" charset="0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1182688" y="2033588"/>
            <a:ext cx="9804400" cy="4056062"/>
          </a:xfrm>
          <a:prstGeom prst="rect">
            <a:avLst/>
          </a:prstGeom>
          <a:solidFill>
            <a:schemeClr val="tx1"/>
          </a:solidFill>
        </p:spPr>
        <p:txBody>
          <a:bodyPr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3900" baseline="30000" dirty="0" smtClean="0">
                <a:solidFill>
                  <a:schemeClr val="bg1"/>
                </a:solidFill>
              </a:rPr>
              <a:t>10 </a:t>
            </a:r>
            <a:r>
              <a:rPr lang="en-GB" sz="3900" dirty="0" smtClean="0">
                <a:solidFill>
                  <a:schemeClr val="bg1"/>
                </a:solidFill>
              </a:rPr>
              <a:t>And then </a:t>
            </a:r>
            <a:r>
              <a:rPr lang="en-GB" sz="3900" b="1" dirty="0" smtClean="0">
                <a:solidFill>
                  <a:srgbClr val="FFFF00"/>
                </a:solidFill>
              </a:rPr>
              <a:t>many will be offended</a:t>
            </a:r>
            <a:r>
              <a:rPr lang="en-GB" sz="3900" dirty="0" smtClean="0">
                <a:solidFill>
                  <a:schemeClr val="bg1"/>
                </a:solidFill>
              </a:rPr>
              <a:t>, will betray one another, and will hate one another. </a:t>
            </a:r>
            <a:r>
              <a:rPr lang="en-GB" sz="3900" baseline="30000" dirty="0" smtClean="0">
                <a:solidFill>
                  <a:schemeClr val="bg1"/>
                </a:solidFill>
              </a:rPr>
              <a:t>11 </a:t>
            </a:r>
            <a:r>
              <a:rPr lang="en-GB" sz="3900" dirty="0" smtClean="0">
                <a:solidFill>
                  <a:schemeClr val="bg1"/>
                </a:solidFill>
              </a:rPr>
              <a:t>Then many false prophets will rise up and deceive many. </a:t>
            </a:r>
            <a:r>
              <a:rPr lang="en-GB" sz="3900" baseline="30000" dirty="0" smtClean="0">
                <a:solidFill>
                  <a:schemeClr val="bg1"/>
                </a:solidFill>
              </a:rPr>
              <a:t>12 </a:t>
            </a:r>
            <a:r>
              <a:rPr lang="en-GB" sz="3900" dirty="0" smtClean="0">
                <a:solidFill>
                  <a:schemeClr val="bg1"/>
                </a:solidFill>
              </a:rPr>
              <a:t>And because lawlessness will abound, the love of many will grow cold. </a:t>
            </a:r>
            <a:r>
              <a:rPr lang="en-GB" sz="3900" baseline="30000" dirty="0" smtClean="0">
                <a:solidFill>
                  <a:schemeClr val="bg1"/>
                </a:solidFill>
              </a:rPr>
              <a:t>13 </a:t>
            </a:r>
            <a:r>
              <a:rPr lang="en-GB" sz="3900" dirty="0" smtClean="0">
                <a:solidFill>
                  <a:schemeClr val="bg1"/>
                </a:solidFill>
              </a:rPr>
              <a:t>But he who endures to the end shall be saved. </a:t>
            </a:r>
            <a:r>
              <a:rPr lang="en-GB" sz="3900" baseline="30000" dirty="0" smtClean="0">
                <a:solidFill>
                  <a:schemeClr val="bg1"/>
                </a:solidFill>
              </a:rPr>
              <a:t>14 </a:t>
            </a:r>
            <a:r>
              <a:rPr lang="en-GB" sz="3900" dirty="0" smtClean="0">
                <a:solidFill>
                  <a:schemeClr val="bg1"/>
                </a:solidFill>
              </a:rPr>
              <a:t>And this gospel of the kingdom will be preached in all the world as a witness to all the nations, and then the end will come.</a:t>
            </a:r>
            <a:endParaRPr lang="en-GB" dirty="0"/>
          </a:p>
        </p:txBody>
      </p:sp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2976563" y="1308100"/>
            <a:ext cx="42735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i="1" baseline="30000">
                <a:solidFill>
                  <a:srgbClr val="FF0000"/>
                </a:solidFill>
                <a:latin typeface="Francis" pitchFamily="34" charset="0"/>
              </a:rPr>
              <a:t>Matthew 24: 10-14 (NKJV)</a:t>
            </a:r>
            <a:endParaRPr lang="en-GB" altLang="en-US" sz="4000" i="1">
              <a:solidFill>
                <a:srgbClr val="FF0000"/>
              </a:solidFill>
              <a:latin typeface="Franci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Arrowheads="1"/>
          </p:cNvSpPr>
          <p:nvPr/>
        </p:nvSpPr>
        <p:spPr bwMode="auto">
          <a:xfrm>
            <a:off x="733425" y="211138"/>
            <a:ext cx="105219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/>
              <a:t>Who are these offended?</a:t>
            </a:r>
          </a:p>
        </p:txBody>
      </p:sp>
      <p:sp>
        <p:nvSpPr>
          <p:cNvPr id="3" name="Subtitle 2"/>
          <p:cNvSpPr txBox="1">
            <a:spLocks/>
          </p:cNvSpPr>
          <p:nvPr/>
        </p:nvSpPr>
        <p:spPr bwMode="auto">
          <a:xfrm>
            <a:off x="733425" y="1171575"/>
            <a:ext cx="10253663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buFont typeface="Arial" charset="0"/>
              <a:buNone/>
            </a:pPr>
            <a:r>
              <a:rPr lang="en-GB" altLang="en-US" sz="4800" baseline="30000"/>
              <a:t>… </a:t>
            </a:r>
            <a:r>
              <a:rPr lang="en-GB" altLang="en-US" sz="4800"/>
              <a:t>And because lawlessness will abound, </a:t>
            </a:r>
            <a:r>
              <a:rPr lang="en-GB" altLang="en-US" sz="4800" b="1">
                <a:solidFill>
                  <a:srgbClr val="FF0000"/>
                </a:solidFill>
              </a:rPr>
              <a:t>the love </a:t>
            </a:r>
            <a:r>
              <a:rPr lang="en-GB" altLang="en-US" sz="4800"/>
              <a:t>of many will grow cold….</a:t>
            </a:r>
            <a:endParaRPr lang="en-GB" alt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33425" y="3471863"/>
            <a:ext cx="102552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latin typeface="Francis" pitchFamily="34" charset="0"/>
                <a:cs typeface="Times New Roman" pitchFamily="18" charset="0"/>
              </a:rPr>
              <a:t>The Greek word for </a:t>
            </a:r>
            <a:r>
              <a:rPr lang="en-GB" altLang="en-US" sz="3600" b="1">
                <a:solidFill>
                  <a:srgbClr val="FF0000"/>
                </a:solidFill>
                <a:latin typeface="Francis" pitchFamily="34" charset="0"/>
                <a:cs typeface="Times New Roman" pitchFamily="18" charset="0"/>
              </a:rPr>
              <a:t>love</a:t>
            </a:r>
            <a:r>
              <a:rPr lang="en-GB" altLang="en-US" sz="3600">
                <a:latin typeface="Francis" pitchFamily="34" charset="0"/>
                <a:cs typeface="Times New Roman" pitchFamily="18" charset="0"/>
              </a:rPr>
              <a:t> in this verse is </a:t>
            </a:r>
            <a:r>
              <a:rPr lang="en-GB" altLang="en-US" sz="60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agape </a:t>
            </a:r>
            <a:endParaRPr lang="en-GB" altLang="en-US" sz="6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343275" y="5214938"/>
            <a:ext cx="53022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5400" i="1">
                <a:latin typeface="Times New Roman" pitchFamily="18" charset="0"/>
                <a:cs typeface="Times New Roman" pitchFamily="18" charset="0"/>
              </a:rPr>
              <a:t>agape </a:t>
            </a:r>
            <a:r>
              <a:rPr lang="en-GB" altLang="en-US" sz="540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GB" altLang="en-US" sz="5400" i="1">
                <a:latin typeface="Times New Roman" pitchFamily="18" charset="0"/>
                <a:cs typeface="Times New Roman" pitchFamily="18" charset="0"/>
              </a:rPr>
              <a:t>phileo.</a:t>
            </a:r>
            <a:endParaRPr lang="en-GB" altLang="en-US" sz="5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33425" y="571500"/>
            <a:ext cx="1052195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i="1">
                <a:solidFill>
                  <a:srgbClr val="FF0000"/>
                </a:solidFill>
              </a:rPr>
              <a:t>Phileo</a:t>
            </a:r>
            <a:r>
              <a:rPr lang="en-GB" altLang="en-US" sz="4000"/>
              <a:t> = </a:t>
            </a:r>
            <a:r>
              <a:rPr lang="en-GB" altLang="en-US" sz="4000" b="1"/>
              <a:t>defines a love found among friends.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/>
              <a:t>(You treat me kindly and I’ll do the same)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92138" y="3163888"/>
            <a:ext cx="10615612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 i="1">
                <a:solidFill>
                  <a:srgbClr val="FF0000"/>
                </a:solidFill>
              </a:rPr>
              <a:t>Agape</a:t>
            </a:r>
            <a:r>
              <a:rPr lang="en-GB" altLang="en-US" sz="3600"/>
              <a:t> =  </a:t>
            </a:r>
            <a:r>
              <a:rPr lang="en-GB" altLang="en-US" sz="3600" b="1"/>
              <a:t>is the love of God sheds abroad in the hearts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/>
              <a:t>of His children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rgbClr val="0000CC"/>
                </a:solidFill>
                <a:latin typeface="Francis" pitchFamily="34" charset="0"/>
              </a:rPr>
              <a:t>(It is not based on performance or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rgbClr val="0000CC"/>
                </a:solidFill>
                <a:latin typeface="Francis" pitchFamily="34" charset="0"/>
              </a:rPr>
              <a:t>even whether it is returned.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rgbClr val="0000CC"/>
                </a:solidFill>
                <a:latin typeface="Francis" pitchFamily="34" charset="0"/>
              </a:rPr>
              <a:t>It is a love that gives even when rejected.)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231775" y="458788"/>
            <a:ext cx="11960225" cy="304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 i="1" dirty="0">
                <a:latin typeface="Times New Roman" pitchFamily="18" charset="0"/>
                <a:cs typeface="Times New Roman" pitchFamily="18" charset="0"/>
              </a:rPr>
              <a:t>Luke 17:1 (NKJV)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dirty="0">
                <a:latin typeface="Times New Roman" pitchFamily="18" charset="0"/>
                <a:cs typeface="Times New Roman" pitchFamily="18" charset="0"/>
              </a:rPr>
              <a:t>Then He said to the disciples, 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GB" alt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is impossible that no offenses should come,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dirty="0">
                <a:latin typeface="Times New Roman" pitchFamily="18" charset="0"/>
                <a:cs typeface="Times New Roman" pitchFamily="18" charset="0"/>
              </a:rPr>
              <a:t>but woe </a:t>
            </a:r>
            <a:r>
              <a:rPr lang="en-GB" altLang="en-US" sz="4800" i="1" dirty="0">
                <a:latin typeface="Times New Roman" pitchFamily="18" charset="0"/>
                <a:cs typeface="Times New Roman" pitchFamily="18" charset="0"/>
              </a:rPr>
              <a:t>to him</a:t>
            </a:r>
            <a:r>
              <a:rPr lang="en-GB" altLang="en-US" sz="4800" dirty="0">
                <a:latin typeface="Times New Roman" pitchFamily="18" charset="0"/>
                <a:cs typeface="Times New Roman" pitchFamily="18" charset="0"/>
              </a:rPr>
              <a:t> through whom they do come</a:t>
            </a:r>
            <a:r>
              <a:rPr lang="en-GB" altLang="en-US" sz="4800" dirty="0" smtClean="0">
                <a:latin typeface="Times New Roman" pitchFamily="18" charset="0"/>
                <a:cs typeface="Times New Roman" pitchFamily="18" charset="0"/>
              </a:rPr>
              <a:t>!”</a:t>
            </a:r>
            <a:r>
              <a:rPr lang="en-GB" altLang="en-US" sz="48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73038" y="361950"/>
            <a:ext cx="11404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I. We need to be aware about “The deceptive Trap”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i0.kym-cdn.com/entries/icons/original/000/013/604/thisisbai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6513" y="1352550"/>
            <a:ext cx="3560762" cy="356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http://a-listinterviews.com/wp-content/uploads/2013/11/BearTrap_01.jpga203455b-ef09-4c5a-be36-5fe7351fd23fLar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7213" y="1557338"/>
            <a:ext cx="3362325" cy="336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85738" y="5183188"/>
            <a:ext cx="11034712" cy="1200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rgbClr val="FF0000"/>
                </a:solidFill>
                <a:latin typeface="Francis" pitchFamily="34" charset="0"/>
                <a:cs typeface="Times New Roman" pitchFamily="18" charset="0"/>
              </a:rPr>
              <a:t>Offence: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Francis" pitchFamily="34" charset="0"/>
                <a:cs typeface="Times New Roman" pitchFamily="18" charset="0"/>
              </a:rPr>
              <a:t> Is a tool of the devil to bring people into captivity.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1345</TotalTime>
  <Words>607</Words>
  <Application>Microsoft Office PowerPoint</Application>
  <PresentationFormat>Custom</PresentationFormat>
  <Paragraphs>77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Bryan Farias-Arias</dc:creator>
  <cp:lastModifiedBy>office@penrallt.org</cp:lastModifiedBy>
  <cp:revision>41</cp:revision>
  <dcterms:created xsi:type="dcterms:W3CDTF">2014-09-13T18:23:52Z</dcterms:created>
  <dcterms:modified xsi:type="dcterms:W3CDTF">2017-05-19T10:29:37Z</dcterms:modified>
</cp:coreProperties>
</file>