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8" d="100"/>
          <a:sy n="78" d="100"/>
        </p:scale>
        <p:origin x="-102" y="-71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C47DD6F5-EB81-4F58-83C4-D3F660765A0D}" type="datetimeFigureOut">
              <a:rPr lang="en-GB"/>
              <a:pPr>
                <a:defRPr/>
              </a:pPr>
              <a:t>16/05/2017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1E1531C-96DF-4417-81B7-C115F80F9797}" type="slidenum">
              <a:rPr lang="en-GB" altLang="en-US"/>
              <a:pPr>
                <a:defRPr/>
              </a:pPr>
              <a:t>‹#›</a:t>
            </a:fld>
            <a:endParaRPr lang="en-GB" altLang="en-US"/>
          </a:p>
        </p:txBody>
      </p:sp>
    </p:spTree>
    <p:extLst>
      <p:ext uri="{BB962C8B-B14F-4D97-AF65-F5344CB8AC3E}">
        <p14:creationId xmlns:p14="http://schemas.microsoft.com/office/powerpoint/2010/main" val="3227059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068794C-8AD6-4670-A133-4CC882A7C3E3}" type="datetimeFigureOut">
              <a:rPr lang="en-GB"/>
              <a:pPr>
                <a:defRPr/>
              </a:pPr>
              <a:t>16/05/2017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E732C8C-7D48-4DED-829B-FEE8B01DB342}" type="slidenum">
              <a:rPr lang="en-GB" altLang="en-US"/>
              <a:pPr>
                <a:defRPr/>
              </a:pPr>
              <a:t>‹#›</a:t>
            </a:fld>
            <a:endParaRPr lang="en-GB" altLang="en-US"/>
          </a:p>
        </p:txBody>
      </p:sp>
    </p:spTree>
    <p:extLst>
      <p:ext uri="{BB962C8B-B14F-4D97-AF65-F5344CB8AC3E}">
        <p14:creationId xmlns:p14="http://schemas.microsoft.com/office/powerpoint/2010/main" val="222703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5839803-CFDC-4543-8957-8C1A0D1E053B}" type="datetimeFigureOut">
              <a:rPr lang="en-GB"/>
              <a:pPr>
                <a:defRPr/>
              </a:pPr>
              <a:t>16/05/2017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12D1E44-FFEA-459F-8C02-24154EC929A6}" type="slidenum">
              <a:rPr lang="en-GB" altLang="en-US"/>
              <a:pPr>
                <a:defRPr/>
              </a:pPr>
              <a:t>‹#›</a:t>
            </a:fld>
            <a:endParaRPr lang="en-GB" altLang="en-US"/>
          </a:p>
        </p:txBody>
      </p:sp>
    </p:spTree>
    <p:extLst>
      <p:ext uri="{BB962C8B-B14F-4D97-AF65-F5344CB8AC3E}">
        <p14:creationId xmlns:p14="http://schemas.microsoft.com/office/powerpoint/2010/main" val="433990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1C30307-9AC6-4312-8F96-F6661549562F}" type="datetimeFigureOut">
              <a:rPr lang="en-GB"/>
              <a:pPr>
                <a:defRPr/>
              </a:pPr>
              <a:t>16/05/2017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A66CB4B-BFA3-48C1-A058-3518A1611533}" type="slidenum">
              <a:rPr lang="en-GB" altLang="en-US"/>
              <a:pPr>
                <a:defRPr/>
              </a:pPr>
              <a:t>‹#›</a:t>
            </a:fld>
            <a:endParaRPr lang="en-GB" altLang="en-US"/>
          </a:p>
        </p:txBody>
      </p:sp>
    </p:spTree>
    <p:extLst>
      <p:ext uri="{BB962C8B-B14F-4D97-AF65-F5344CB8AC3E}">
        <p14:creationId xmlns:p14="http://schemas.microsoft.com/office/powerpoint/2010/main" val="116163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69B7400-05E1-40BC-A228-78F584E4E75F}" type="datetimeFigureOut">
              <a:rPr lang="en-GB"/>
              <a:pPr>
                <a:defRPr/>
              </a:pPr>
              <a:t>16/05/2017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A8F8B32-1569-48CB-8F90-E700DE835B0F}" type="slidenum">
              <a:rPr lang="en-GB" altLang="en-US"/>
              <a:pPr>
                <a:defRPr/>
              </a:pPr>
              <a:t>‹#›</a:t>
            </a:fld>
            <a:endParaRPr lang="en-GB" altLang="en-US"/>
          </a:p>
        </p:txBody>
      </p:sp>
    </p:spTree>
    <p:extLst>
      <p:ext uri="{BB962C8B-B14F-4D97-AF65-F5344CB8AC3E}">
        <p14:creationId xmlns:p14="http://schemas.microsoft.com/office/powerpoint/2010/main" val="3673189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5C4880A7-9EFB-4894-825B-49C12442C3BF}" type="datetimeFigureOut">
              <a:rPr lang="en-GB"/>
              <a:pPr>
                <a:defRPr/>
              </a:pPr>
              <a:t>16/05/2017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84075B1-8693-48E8-956E-56F19531C46E}" type="slidenum">
              <a:rPr lang="en-GB" altLang="en-US"/>
              <a:pPr>
                <a:defRPr/>
              </a:pPr>
              <a:t>‹#›</a:t>
            </a:fld>
            <a:endParaRPr lang="en-GB" altLang="en-US"/>
          </a:p>
        </p:txBody>
      </p:sp>
    </p:spTree>
    <p:extLst>
      <p:ext uri="{BB962C8B-B14F-4D97-AF65-F5344CB8AC3E}">
        <p14:creationId xmlns:p14="http://schemas.microsoft.com/office/powerpoint/2010/main" val="1964411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19A2BAD8-B6A3-4E33-ABD1-CD99F50110D2}" type="datetimeFigureOut">
              <a:rPr lang="en-GB"/>
              <a:pPr>
                <a:defRPr/>
              </a:pPr>
              <a:t>16/05/2017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79D3982C-3FEB-48A2-806A-32B86318E741}" type="slidenum">
              <a:rPr lang="en-GB" altLang="en-US"/>
              <a:pPr>
                <a:defRPr/>
              </a:pPr>
              <a:t>‹#›</a:t>
            </a:fld>
            <a:endParaRPr lang="en-GB" altLang="en-US"/>
          </a:p>
        </p:txBody>
      </p:sp>
    </p:spTree>
    <p:extLst>
      <p:ext uri="{BB962C8B-B14F-4D97-AF65-F5344CB8AC3E}">
        <p14:creationId xmlns:p14="http://schemas.microsoft.com/office/powerpoint/2010/main" val="1170365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FF348B87-CE9B-40B5-83C9-15D41B43EF04}" type="datetimeFigureOut">
              <a:rPr lang="en-GB"/>
              <a:pPr>
                <a:defRPr/>
              </a:pPr>
              <a:t>16/05/2017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0B5E1C4D-A9FF-46E1-8E67-EF3D0F842BEF}" type="slidenum">
              <a:rPr lang="en-GB" altLang="en-US"/>
              <a:pPr>
                <a:defRPr/>
              </a:pPr>
              <a:t>‹#›</a:t>
            </a:fld>
            <a:endParaRPr lang="en-GB" altLang="en-US"/>
          </a:p>
        </p:txBody>
      </p:sp>
    </p:spTree>
    <p:extLst>
      <p:ext uri="{BB962C8B-B14F-4D97-AF65-F5344CB8AC3E}">
        <p14:creationId xmlns:p14="http://schemas.microsoft.com/office/powerpoint/2010/main" val="288386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A9B7C76-A29C-4410-9521-A9CD9FC0D8FB}" type="datetimeFigureOut">
              <a:rPr lang="en-GB"/>
              <a:pPr>
                <a:defRPr/>
              </a:pPr>
              <a:t>16/05/2017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2BAC9DFF-6F77-4473-B0D0-AE3785F8C00C}" type="slidenum">
              <a:rPr lang="en-GB" altLang="en-US"/>
              <a:pPr>
                <a:defRPr/>
              </a:pPr>
              <a:t>‹#›</a:t>
            </a:fld>
            <a:endParaRPr lang="en-GB" altLang="en-US"/>
          </a:p>
        </p:txBody>
      </p:sp>
    </p:spTree>
    <p:extLst>
      <p:ext uri="{BB962C8B-B14F-4D97-AF65-F5344CB8AC3E}">
        <p14:creationId xmlns:p14="http://schemas.microsoft.com/office/powerpoint/2010/main" val="1965417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A779DEE-CFE5-4E80-892F-3A9A5045607B}" type="datetimeFigureOut">
              <a:rPr lang="en-GB"/>
              <a:pPr>
                <a:defRPr/>
              </a:pPr>
              <a:t>16/05/2017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E712AE6-C8B0-48DF-BCA2-4B6878E0CEC2}" type="slidenum">
              <a:rPr lang="en-GB" altLang="en-US"/>
              <a:pPr>
                <a:defRPr/>
              </a:pPr>
              <a:t>‹#›</a:t>
            </a:fld>
            <a:endParaRPr lang="en-GB" altLang="en-US"/>
          </a:p>
        </p:txBody>
      </p:sp>
    </p:spTree>
    <p:extLst>
      <p:ext uri="{BB962C8B-B14F-4D97-AF65-F5344CB8AC3E}">
        <p14:creationId xmlns:p14="http://schemas.microsoft.com/office/powerpoint/2010/main" val="679529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75779F2-EC0A-4A9A-8F87-EFFBF601A03D}" type="datetimeFigureOut">
              <a:rPr lang="en-GB"/>
              <a:pPr>
                <a:defRPr/>
              </a:pPr>
              <a:t>16/05/2017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E820C93-FD3C-4669-A51A-0D03F016643A}" type="slidenum">
              <a:rPr lang="en-GB" altLang="en-US"/>
              <a:pPr>
                <a:defRPr/>
              </a:pPr>
              <a:t>‹#›</a:t>
            </a:fld>
            <a:endParaRPr lang="en-GB" altLang="en-US"/>
          </a:p>
        </p:txBody>
      </p:sp>
    </p:spTree>
    <p:extLst>
      <p:ext uri="{BB962C8B-B14F-4D97-AF65-F5344CB8AC3E}">
        <p14:creationId xmlns:p14="http://schemas.microsoft.com/office/powerpoint/2010/main" val="2877852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1C80E8C-CDEE-4BA7-8730-3771C0A5761C}" type="datetimeFigureOut">
              <a:rPr lang="en-GB"/>
              <a:pPr>
                <a:defRPr/>
              </a:pPr>
              <a:t>16/05/2017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86F0E44A-8069-4176-ADD6-91148B95A07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hoto: Para la historia, será un triste recordatori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538" y="554038"/>
            <a:ext cx="10461625" cy="573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hoto: Para la historia, será un triste recordatori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9063" y="436563"/>
            <a:ext cx="9782175" cy="535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Ġ"/>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9888" y="55563"/>
            <a:ext cx="2720975"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1169988" y="2414588"/>
            <a:ext cx="8623300"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ts val="1200"/>
              </a:lnSpc>
              <a:spcBef>
                <a:spcPts val="1100"/>
              </a:spcBef>
              <a:spcAft>
                <a:spcPts val="200"/>
              </a:spcAft>
              <a:buFont typeface="Calibri Light" pitchFamily="34" charset="0"/>
              <a:buAutoNum type="romanUcPeriod"/>
            </a:pPr>
            <a:r>
              <a:rPr lang="en-US" altLang="en-US" sz="3600" b="1">
                <a:solidFill>
                  <a:srgbClr val="FF0000"/>
                </a:solidFill>
                <a:latin typeface="Times New Roman" pitchFamily="18" charset="0"/>
                <a:ea typeface="Times New Roman" pitchFamily="18" charset="0"/>
                <a:cs typeface="GillSansStd-Bold"/>
              </a:rPr>
              <a:t>The cross of Christ is God’s involvement </a:t>
            </a:r>
            <a:endParaRPr lang="en-GB" altLang="en-US" sz="3600" b="1">
              <a:solidFill>
                <a:srgbClr val="FF0000"/>
              </a:solidFill>
              <a:latin typeface="GillSansStd-Bold"/>
              <a:ea typeface="Times New Roman" pitchFamily="18" charset="0"/>
              <a:cs typeface="GillSansStd-Bold"/>
            </a:endParaRPr>
          </a:p>
        </p:txBody>
      </p:sp>
      <p:sp>
        <p:nvSpPr>
          <p:cNvPr id="5" name="Rectangle 4"/>
          <p:cNvSpPr>
            <a:spLocks noChangeArrowheads="1"/>
          </p:cNvSpPr>
          <p:nvPr/>
        </p:nvSpPr>
        <p:spPr bwMode="auto">
          <a:xfrm>
            <a:off x="1339850" y="2865438"/>
            <a:ext cx="86820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latin typeface="Georgia" pitchFamily="18" charset="0"/>
              </a:rPr>
              <a:t>II. Discipleship is our involvement.</a:t>
            </a:r>
            <a:endParaRPr lang="en-GB" altLang="en-US" sz="3600" b="1">
              <a:latin typeface="Georgia" pitchFamily="18" charset="0"/>
            </a:endParaRPr>
          </a:p>
        </p:txBody>
      </p:sp>
      <p:sp>
        <p:nvSpPr>
          <p:cNvPr id="6" name="Rectangle 5"/>
          <p:cNvSpPr>
            <a:spLocks noChangeArrowheads="1"/>
          </p:cNvSpPr>
          <p:nvPr/>
        </p:nvSpPr>
        <p:spPr bwMode="auto">
          <a:xfrm>
            <a:off x="1169988" y="3646488"/>
            <a:ext cx="9021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002060"/>
                </a:solidFill>
                <a:latin typeface="Georgia" pitchFamily="18" charset="0"/>
              </a:rPr>
              <a:t>III. Communion is joint involvement.</a:t>
            </a:r>
          </a:p>
        </p:txBody>
      </p:sp>
      <p:sp>
        <p:nvSpPr>
          <p:cNvPr id="7" name="Rectangle 6"/>
          <p:cNvSpPr>
            <a:spLocks noChangeArrowheads="1"/>
          </p:cNvSpPr>
          <p:nvPr/>
        </p:nvSpPr>
        <p:spPr bwMode="auto">
          <a:xfrm>
            <a:off x="1638300" y="4776788"/>
            <a:ext cx="8543925" cy="15700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200">
                <a:solidFill>
                  <a:srgbClr val="FFFF00"/>
                </a:solidFill>
                <a:latin typeface="Georgia" pitchFamily="18" charset="0"/>
              </a:rPr>
              <a:t>We cannot have true </a:t>
            </a:r>
            <a:r>
              <a:rPr lang="en-US" altLang="en-US" sz="3200" b="1">
                <a:solidFill>
                  <a:srgbClr val="FFFF00"/>
                </a:solidFill>
                <a:latin typeface="Georgia" pitchFamily="18" charset="0"/>
              </a:rPr>
              <a:t>communion</a:t>
            </a:r>
            <a:r>
              <a:rPr lang="en-US" altLang="en-US" sz="3200">
                <a:solidFill>
                  <a:srgbClr val="FFFF00"/>
                </a:solidFill>
                <a:latin typeface="Georgia" pitchFamily="18" charset="0"/>
              </a:rPr>
              <a:t> with God, </a:t>
            </a:r>
          </a:p>
          <a:p>
            <a:pPr eaLnBrk="1" hangingPunct="1">
              <a:lnSpc>
                <a:spcPct val="100000"/>
              </a:lnSpc>
              <a:spcBef>
                <a:spcPct val="0"/>
              </a:spcBef>
              <a:buFontTx/>
              <a:buNone/>
            </a:pPr>
            <a:r>
              <a:rPr lang="en-US" altLang="en-US" sz="3200">
                <a:solidFill>
                  <a:srgbClr val="FFFF00"/>
                </a:solidFill>
                <a:latin typeface="Georgia" pitchFamily="18" charset="0"/>
              </a:rPr>
              <a:t>We cannot battle with the devil until </a:t>
            </a:r>
          </a:p>
          <a:p>
            <a:pPr eaLnBrk="1" hangingPunct="1">
              <a:lnSpc>
                <a:spcPct val="100000"/>
              </a:lnSpc>
              <a:spcBef>
                <a:spcPct val="0"/>
              </a:spcBef>
              <a:buFontTx/>
              <a:buNone/>
            </a:pPr>
            <a:r>
              <a:rPr lang="en-US" altLang="en-US" sz="3200">
                <a:solidFill>
                  <a:srgbClr val="FFFF00"/>
                </a:solidFill>
                <a:latin typeface="Georgia" pitchFamily="18" charset="0"/>
              </a:rPr>
              <a:t>we have </a:t>
            </a:r>
            <a:r>
              <a:rPr lang="en-US" altLang="en-US" sz="3200" b="1">
                <a:solidFill>
                  <a:srgbClr val="FFFF00"/>
                </a:solidFill>
                <a:latin typeface="Georgia" pitchFamily="18" charset="0"/>
              </a:rPr>
              <a:t>girded our waist with truth. </a:t>
            </a:r>
            <a:endParaRPr lang="en-GB" altLang="en-US" sz="3200" b="1">
              <a:solidFill>
                <a:srgbClr val="FFFF00"/>
              </a:solidFill>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1000"/>
                                        <p:tgtEl>
                                          <p:spTgt spid="7"/>
                                        </p:tgtEl>
                                      </p:cBhvr>
                                    </p:animEffect>
                                    <p:anim calcmode="lin" valueType="num">
                                      <p:cBhvr>
                                        <p:cTn id="34" dur="1000" fill="hold"/>
                                        <p:tgtEl>
                                          <p:spTgt spid="7"/>
                                        </p:tgtEl>
                                        <p:attrNameLst>
                                          <p:attrName>ppt_x</p:attrName>
                                        </p:attrNameLst>
                                      </p:cBhvr>
                                      <p:tavLst>
                                        <p:tav tm="0">
                                          <p:val>
                                            <p:strVal val="#ppt_x"/>
                                          </p:val>
                                        </p:tav>
                                        <p:tav tm="100000">
                                          <p:val>
                                            <p:strVal val="#ppt_x"/>
                                          </p:val>
                                        </p:tav>
                                      </p:tavLst>
                                    </p:anim>
                                    <p:anim calcmode="lin" valueType="num">
                                      <p:cBhvr>
                                        <p:cTn id="3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fbcdn-sphotos-a-a.akamaihd.net/hphotos-ak-xaf1/t1.0-9/10426852_10152646878769560_8954740288116758096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3375" y="282575"/>
            <a:ext cx="6348413" cy="635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373313" y="433388"/>
            <a:ext cx="7588250"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539750">
              <a:lnSpc>
                <a:spcPct val="90000"/>
              </a:lnSpc>
              <a:spcBef>
                <a:spcPts val="1000"/>
              </a:spcBef>
              <a:buFont typeface="Arial" pitchFamily="34"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pitchFamily="34"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pitchFamily="34"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pitchFamily="34"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pitchFamily="34"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9pPr>
          </a:lstStyle>
          <a:p>
            <a:pPr eaLnBrk="1" hangingPunct="1">
              <a:lnSpc>
                <a:spcPts val="1200"/>
              </a:lnSpc>
              <a:spcBef>
                <a:spcPts val="300"/>
              </a:spcBef>
              <a:buFontTx/>
              <a:buNone/>
            </a:pPr>
            <a:r>
              <a:rPr lang="en-US" altLang="en-US" sz="3200" b="1">
                <a:solidFill>
                  <a:srgbClr val="FF0000"/>
                </a:solidFill>
                <a:latin typeface="Times New Roman" pitchFamily="18" charset="0"/>
                <a:ea typeface="Times New Roman" pitchFamily="18" charset="0"/>
                <a:cs typeface="NewBaskervilleStd-Roman"/>
              </a:rPr>
              <a:t>The Lord’s Supper: On Being Involved</a:t>
            </a:r>
            <a:endParaRPr lang="en-GB" altLang="en-US" sz="3200" b="1">
              <a:solidFill>
                <a:srgbClr val="FF0000"/>
              </a:solidFill>
              <a:latin typeface="NewBaskervilleStd-Roman"/>
              <a:ea typeface="Times New Roman" pitchFamily="18" charset="0"/>
              <a:cs typeface="NewBaskervilleStd-Roman"/>
            </a:endParaRPr>
          </a:p>
        </p:txBody>
      </p:sp>
      <p:sp>
        <p:nvSpPr>
          <p:cNvPr id="4" name="Rectangle 3"/>
          <p:cNvSpPr>
            <a:spLocks noChangeArrowheads="1"/>
          </p:cNvSpPr>
          <p:nvPr/>
        </p:nvSpPr>
        <p:spPr bwMode="auto">
          <a:xfrm>
            <a:off x="1274763" y="874713"/>
            <a:ext cx="10496550" cy="353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b="1" baseline="30000">
                <a:solidFill>
                  <a:srgbClr val="000000"/>
                </a:solidFill>
                <a:latin typeface="Times New Roman" pitchFamily="18" charset="0"/>
                <a:cs typeface="Times New Roman" pitchFamily="18" charset="0"/>
              </a:rPr>
              <a:t>23 </a:t>
            </a:r>
            <a:r>
              <a:rPr lang="en-GB" altLang="en-US">
                <a:solidFill>
                  <a:srgbClr val="000000"/>
                </a:solidFill>
                <a:latin typeface="Times New Roman" pitchFamily="18" charset="0"/>
                <a:cs typeface="Times New Roman" pitchFamily="18" charset="0"/>
              </a:rPr>
              <a:t>Then he said to them all: “Whoever wants to be my disciple must deny themselves and take up their cross daily and follow me. </a:t>
            </a:r>
            <a:r>
              <a:rPr lang="en-GB" altLang="en-US" b="1" baseline="30000">
                <a:solidFill>
                  <a:srgbClr val="000000"/>
                </a:solidFill>
                <a:latin typeface="Times New Roman" pitchFamily="18" charset="0"/>
                <a:cs typeface="Times New Roman" pitchFamily="18" charset="0"/>
              </a:rPr>
              <a:t>24 </a:t>
            </a:r>
            <a:r>
              <a:rPr lang="en-GB" altLang="en-US">
                <a:solidFill>
                  <a:srgbClr val="000000"/>
                </a:solidFill>
                <a:latin typeface="Times New Roman" pitchFamily="18" charset="0"/>
                <a:cs typeface="Times New Roman" pitchFamily="18" charset="0"/>
              </a:rPr>
              <a:t>For whoever wants to save their life will lose it, but whoever loses their life for me will save it. </a:t>
            </a:r>
            <a:r>
              <a:rPr lang="en-GB" altLang="en-US" b="1" baseline="30000">
                <a:solidFill>
                  <a:srgbClr val="000000"/>
                </a:solidFill>
                <a:latin typeface="Times New Roman" pitchFamily="18" charset="0"/>
                <a:cs typeface="Times New Roman" pitchFamily="18" charset="0"/>
              </a:rPr>
              <a:t>25 </a:t>
            </a:r>
            <a:r>
              <a:rPr lang="en-GB" altLang="en-US">
                <a:solidFill>
                  <a:srgbClr val="000000"/>
                </a:solidFill>
                <a:latin typeface="Times New Roman" pitchFamily="18" charset="0"/>
                <a:cs typeface="Times New Roman" pitchFamily="18" charset="0"/>
              </a:rPr>
              <a:t>What good is it for someone to gain the whole world, and yet lose or forfeit their very self? </a:t>
            </a:r>
            <a:r>
              <a:rPr lang="en-GB" altLang="en-US" b="1" baseline="30000">
                <a:solidFill>
                  <a:srgbClr val="000000"/>
                </a:solidFill>
                <a:latin typeface="Times New Roman" pitchFamily="18" charset="0"/>
                <a:cs typeface="Times New Roman" pitchFamily="18" charset="0"/>
              </a:rPr>
              <a:t>26 </a:t>
            </a:r>
            <a:r>
              <a:rPr lang="en-GB" altLang="en-US">
                <a:solidFill>
                  <a:srgbClr val="000000"/>
                </a:solidFill>
                <a:latin typeface="Times New Roman" pitchFamily="18" charset="0"/>
                <a:cs typeface="Times New Roman" pitchFamily="18" charset="0"/>
              </a:rPr>
              <a:t>Whoever is ashamed of me and my words, the Son of Man will be ashamed of them when he comes in his glory and in the glory of the Father and of the holy angels.</a:t>
            </a:r>
          </a:p>
          <a:p>
            <a:pPr algn="just" eaLnBrk="1" hangingPunct="1">
              <a:lnSpc>
                <a:spcPct val="100000"/>
              </a:lnSpc>
              <a:spcBef>
                <a:spcPct val="0"/>
              </a:spcBef>
              <a:buFontTx/>
              <a:buNone/>
            </a:pPr>
            <a:r>
              <a:rPr lang="en-GB" altLang="en-US" b="1" i="1">
                <a:solidFill>
                  <a:srgbClr val="000000"/>
                </a:solidFill>
                <a:latin typeface="Times New Roman" pitchFamily="18" charset="0"/>
                <a:cs typeface="Times New Roman" pitchFamily="18" charset="0"/>
              </a:rPr>
              <a:t>Luke 9:23-26 (NIV)</a:t>
            </a:r>
            <a:endParaRPr lang="en-GB" altLang="en-US" b="1" i="1">
              <a:latin typeface="Times New Roman" pitchFamily="18" charset="0"/>
              <a:cs typeface="Times New Roman" pitchFamily="18" charset="0"/>
            </a:endParaRPr>
          </a:p>
        </p:txBody>
      </p:sp>
      <p:sp>
        <p:nvSpPr>
          <p:cNvPr id="5" name="Rectangle 4"/>
          <p:cNvSpPr>
            <a:spLocks noChangeArrowheads="1"/>
          </p:cNvSpPr>
          <p:nvPr/>
        </p:nvSpPr>
        <p:spPr bwMode="auto">
          <a:xfrm>
            <a:off x="3013075" y="4676775"/>
            <a:ext cx="6096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b="1" baseline="30000">
                <a:solidFill>
                  <a:srgbClr val="002060"/>
                </a:solidFill>
                <a:latin typeface="Times New Roman" pitchFamily="18" charset="0"/>
                <a:cs typeface="Times New Roman" pitchFamily="18" charset="0"/>
              </a:rPr>
              <a:t>26 </a:t>
            </a:r>
            <a:r>
              <a:rPr lang="en-GB" altLang="en-US">
                <a:solidFill>
                  <a:srgbClr val="002060"/>
                </a:solidFill>
                <a:latin typeface="Times New Roman" pitchFamily="18" charset="0"/>
                <a:cs typeface="Times New Roman" pitchFamily="18" charset="0"/>
              </a:rPr>
              <a:t>For whenever you eat this bread and drink this cup, you proclaim the Lord’s death until he comes. </a:t>
            </a:r>
            <a:endParaRPr lang="en-GB" altLang="en-US" i="1">
              <a:solidFill>
                <a:srgbClr val="002060"/>
              </a:solidFill>
              <a:latin typeface="Times New Roman" pitchFamily="18" charset="0"/>
              <a:cs typeface="Times New Roman" pitchFamily="18" charset="0"/>
            </a:endParaRPr>
          </a:p>
          <a:p>
            <a:pPr eaLnBrk="1" hangingPunct="1">
              <a:lnSpc>
                <a:spcPct val="100000"/>
              </a:lnSpc>
              <a:spcBef>
                <a:spcPct val="0"/>
              </a:spcBef>
              <a:buFontTx/>
              <a:buNone/>
            </a:pPr>
            <a:r>
              <a:rPr lang="en-GB" altLang="en-US" b="1" i="1">
                <a:solidFill>
                  <a:srgbClr val="FF0000"/>
                </a:solidFill>
                <a:latin typeface="Times New Roman" pitchFamily="18" charset="0"/>
                <a:cs typeface="Times New Roman" pitchFamily="18" charset="0"/>
              </a:rPr>
              <a:t>1 Corinthians 11:26 (NIV)</a:t>
            </a:r>
            <a:endParaRPr lang="en-GB" altLang="en-US"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ChangeArrowheads="1"/>
          </p:cNvSpPr>
          <p:nvPr/>
        </p:nvSpPr>
        <p:spPr bwMode="auto">
          <a:xfrm>
            <a:off x="1077913" y="942975"/>
            <a:ext cx="6096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800">
                <a:solidFill>
                  <a:srgbClr val="000000"/>
                </a:solidFill>
                <a:latin typeface="Georgia" pitchFamily="18" charset="0"/>
              </a:rPr>
              <a:t>Let us Pray….</a:t>
            </a:r>
            <a:endParaRPr lang="en-GB" altLang="en-US" sz="4800">
              <a:latin typeface="Georgi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403350" y="574675"/>
            <a:ext cx="93059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539750">
              <a:lnSpc>
                <a:spcPct val="90000"/>
              </a:lnSpc>
              <a:spcBef>
                <a:spcPts val="1000"/>
              </a:spcBef>
              <a:buFont typeface="Arial" pitchFamily="34"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pitchFamily="34"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pitchFamily="34"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pitchFamily="34"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pitchFamily="34"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9pPr>
          </a:lstStyle>
          <a:p>
            <a:pPr eaLnBrk="1" hangingPunct="1">
              <a:lnSpc>
                <a:spcPts val="1200"/>
              </a:lnSpc>
              <a:spcBef>
                <a:spcPts val="300"/>
              </a:spcBef>
              <a:buFontTx/>
              <a:buNone/>
            </a:pPr>
            <a:r>
              <a:rPr lang="en-US" altLang="en-US" sz="4000" b="1">
                <a:solidFill>
                  <a:schemeClr val="bg1"/>
                </a:solidFill>
                <a:latin typeface="Times New Roman" pitchFamily="18" charset="0"/>
                <a:ea typeface="Times New Roman" pitchFamily="18" charset="0"/>
                <a:cs typeface="NewBaskervilleStd-Roman"/>
              </a:rPr>
              <a:t>The Lord’s Supper: On Being Involved</a:t>
            </a:r>
            <a:endParaRPr lang="en-GB" altLang="en-US" sz="4000" b="1">
              <a:solidFill>
                <a:schemeClr val="bg1"/>
              </a:solidFill>
              <a:latin typeface="NewBaskervilleStd-Roman"/>
              <a:ea typeface="Times New Roman" pitchFamily="18" charset="0"/>
              <a:cs typeface="NewBaskervilleStd-Roman"/>
            </a:endParaRPr>
          </a:p>
        </p:txBody>
      </p:sp>
      <p:sp>
        <p:nvSpPr>
          <p:cNvPr id="4" name="Rectangle 3"/>
          <p:cNvSpPr>
            <a:spLocks noChangeArrowheads="1"/>
          </p:cNvSpPr>
          <p:nvPr/>
        </p:nvSpPr>
        <p:spPr bwMode="auto">
          <a:xfrm>
            <a:off x="315913" y="1314450"/>
            <a:ext cx="889317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ts val="1200"/>
              </a:lnSpc>
              <a:spcBef>
                <a:spcPts val="1100"/>
              </a:spcBef>
              <a:spcAft>
                <a:spcPts val="200"/>
              </a:spcAft>
              <a:buFont typeface="Calibri Light" pitchFamily="34" charset="0"/>
              <a:buAutoNum type="romanUcPeriod"/>
            </a:pPr>
            <a:r>
              <a:rPr lang="en-US" altLang="en-US" sz="3600" b="1">
                <a:solidFill>
                  <a:srgbClr val="FFFF00"/>
                </a:solidFill>
                <a:latin typeface="Times New Roman" pitchFamily="18" charset="0"/>
                <a:ea typeface="Times New Roman" pitchFamily="18" charset="0"/>
                <a:cs typeface="GillSansStd-Bold"/>
              </a:rPr>
              <a:t>The cross of Christ is God’s involvement.</a:t>
            </a:r>
            <a:endParaRPr lang="en-GB" altLang="en-US" sz="3600" b="1">
              <a:solidFill>
                <a:srgbClr val="FFFF00"/>
              </a:solidFill>
              <a:latin typeface="GillSansStd-Bold"/>
              <a:ea typeface="Times New Roman" pitchFamily="18" charset="0"/>
              <a:cs typeface="GillSansStd-Bold"/>
            </a:endParaRPr>
          </a:p>
        </p:txBody>
      </p:sp>
      <p:sp>
        <p:nvSpPr>
          <p:cNvPr id="5" name="Rectangle 4"/>
          <p:cNvSpPr>
            <a:spLocks noChangeArrowheads="1"/>
          </p:cNvSpPr>
          <p:nvPr/>
        </p:nvSpPr>
        <p:spPr bwMode="auto">
          <a:xfrm>
            <a:off x="679450" y="1974850"/>
            <a:ext cx="4083050" cy="353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solidFill>
                  <a:schemeClr val="bg1"/>
                </a:solidFill>
                <a:latin typeface="Times New Roman" pitchFamily="18" charset="0"/>
                <a:ea typeface="ヒラギノ角ゴ Pro W3"/>
                <a:cs typeface="Times New Roman" pitchFamily="18" charset="0"/>
              </a:rPr>
              <a:t>“Then he said to them all: “Whoever wants to be my disciple must deny themselves and take up </a:t>
            </a:r>
            <a:r>
              <a:rPr lang="en-GB" altLang="en-US" sz="3200" b="1">
                <a:solidFill>
                  <a:schemeClr val="bg1"/>
                </a:solidFill>
                <a:latin typeface="Times New Roman" pitchFamily="18" charset="0"/>
                <a:ea typeface="ヒラギノ角ゴ Pro W3"/>
                <a:cs typeface="Times New Roman" pitchFamily="18" charset="0"/>
              </a:rPr>
              <a:t>their cross </a:t>
            </a:r>
            <a:r>
              <a:rPr lang="en-GB" altLang="en-US" sz="3200">
                <a:solidFill>
                  <a:schemeClr val="bg1"/>
                </a:solidFill>
                <a:latin typeface="Times New Roman" pitchFamily="18" charset="0"/>
                <a:ea typeface="ヒラギノ角ゴ Pro W3"/>
                <a:cs typeface="Times New Roman" pitchFamily="18" charset="0"/>
              </a:rPr>
              <a:t>daily and follow me.”</a:t>
            </a:r>
          </a:p>
          <a:p>
            <a:pPr algn="just" eaLnBrk="1" hangingPunct="1">
              <a:lnSpc>
                <a:spcPct val="100000"/>
              </a:lnSpc>
              <a:spcBef>
                <a:spcPct val="0"/>
              </a:spcBef>
              <a:buFontTx/>
              <a:buNone/>
            </a:pPr>
            <a:r>
              <a:rPr lang="en-GB" altLang="en-US" sz="3200" b="1" i="1">
                <a:solidFill>
                  <a:schemeClr val="bg1"/>
                </a:solidFill>
                <a:latin typeface="Times New Roman" pitchFamily="18" charset="0"/>
                <a:ea typeface="ヒラギノ角ゴ Pro W3"/>
                <a:cs typeface="Times New Roman" pitchFamily="18" charset="0"/>
              </a:rPr>
              <a:t>Luke 9:23 (NIV)</a:t>
            </a:r>
          </a:p>
        </p:txBody>
      </p:sp>
      <p:sp>
        <p:nvSpPr>
          <p:cNvPr id="8" name="Rectangle 7"/>
          <p:cNvSpPr/>
          <p:nvPr/>
        </p:nvSpPr>
        <p:spPr>
          <a:xfrm>
            <a:off x="5510213" y="4584700"/>
            <a:ext cx="5605462" cy="2247900"/>
          </a:xfrm>
          <a:prstGeom prst="rect">
            <a:avLst/>
          </a:prstGeom>
          <a:solidFill>
            <a:schemeClr val="bg1"/>
          </a:solidFill>
        </p:spPr>
        <p:txBody>
          <a:bodyPr>
            <a:spAutoFit/>
          </a:bodyPr>
          <a:lstStyle/>
          <a:p>
            <a:pPr eaLnBrk="1" fontAlgn="auto" hangingPunct="1">
              <a:spcBef>
                <a:spcPts val="0"/>
              </a:spcBef>
              <a:spcAft>
                <a:spcPts val="0"/>
              </a:spcAft>
              <a:defRPr/>
            </a:pPr>
            <a:r>
              <a:rPr lang="en-GB" sz="2800" spc="5" dirty="0">
                <a:solidFill>
                  <a:srgbClr val="FF0000"/>
                </a:solidFill>
                <a:latin typeface="Times New Roman" panose="02020603050405020304" pitchFamily="18" charset="0"/>
                <a:ea typeface="ヒラギノ角ゴ Pro W3"/>
              </a:rPr>
              <a:t>The cross reminds us that a Saviour who is willing to become involved at the point of death can never be content with disciples who are </a:t>
            </a:r>
            <a:r>
              <a:rPr lang="en-GB" sz="2800" b="1" spc="5" dirty="0">
                <a:solidFill>
                  <a:srgbClr val="002060"/>
                </a:solidFill>
                <a:latin typeface="Times New Roman" panose="02020603050405020304" pitchFamily="18" charset="0"/>
                <a:ea typeface="ヒラギノ角ゴ Pro W3"/>
              </a:rPr>
              <a:t>uncommitted.</a:t>
            </a:r>
            <a:endParaRPr lang="en-GB" sz="2800" b="1" dirty="0">
              <a:solidFill>
                <a:srgbClr val="002060"/>
              </a:solidFill>
              <a:latin typeface="+mn-lt"/>
            </a:endParaRPr>
          </a:p>
        </p:txBody>
      </p:sp>
      <p:pic>
        <p:nvPicPr>
          <p:cNvPr id="6151" name="Picture 7" descr="Image result for The cros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9513" y="1890713"/>
            <a:ext cx="4048125" cy="269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6151"/>
                                        </p:tgtEl>
                                        <p:attrNameLst>
                                          <p:attrName>style.visibility</p:attrName>
                                        </p:attrNameLst>
                                      </p:cBhvr>
                                      <p:to>
                                        <p:strVal val="visible"/>
                                      </p:to>
                                    </p:set>
                                    <p:animEffect transition="in" filter="wipe(down)">
                                      <p:cBhvr>
                                        <p:cTn id="17" dur="500"/>
                                        <p:tgtEl>
                                          <p:spTgt spid="615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5" grpId="0" autoUpdateAnimBg="0"/>
      <p:bldP spid="8"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34963" y="374650"/>
            <a:ext cx="88344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Georgia" pitchFamily="18" charset="0"/>
              </a:rPr>
              <a:t>II. Discipleship is our involvement.</a:t>
            </a:r>
            <a:endParaRPr lang="en-GB" altLang="en-US" sz="3600" b="1">
              <a:solidFill>
                <a:srgbClr val="FFFF00"/>
              </a:solidFill>
              <a:latin typeface="Georgia" pitchFamily="18" charset="0"/>
            </a:endParaRPr>
          </a:p>
        </p:txBody>
      </p:sp>
      <p:sp>
        <p:nvSpPr>
          <p:cNvPr id="5" name="Rectangle 4"/>
          <p:cNvSpPr>
            <a:spLocks noChangeArrowheads="1"/>
          </p:cNvSpPr>
          <p:nvPr/>
        </p:nvSpPr>
        <p:spPr bwMode="auto">
          <a:xfrm>
            <a:off x="1101725" y="1384300"/>
            <a:ext cx="9866313" cy="1754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baseline="30000">
                <a:latin typeface="Times New Roman" pitchFamily="18" charset="0"/>
                <a:cs typeface="Times New Roman" pitchFamily="18" charset="0"/>
              </a:rPr>
              <a:t>“</a:t>
            </a:r>
            <a:r>
              <a:rPr lang="en-GB" altLang="en-US" sz="3600">
                <a:latin typeface="Times New Roman" pitchFamily="18" charset="0"/>
                <a:cs typeface="Times New Roman" pitchFamily="18" charset="0"/>
              </a:rPr>
              <a:t>For whoever wants to save their life will lose it, but whoever loses their life for me will save it.”</a:t>
            </a:r>
          </a:p>
          <a:p>
            <a:pPr eaLnBrk="1" hangingPunct="1">
              <a:lnSpc>
                <a:spcPct val="100000"/>
              </a:lnSpc>
              <a:spcBef>
                <a:spcPct val="0"/>
              </a:spcBef>
              <a:buFontTx/>
              <a:buNone/>
            </a:pPr>
            <a:r>
              <a:rPr lang="en-GB" altLang="en-US" sz="3600" b="1" i="1">
                <a:latin typeface="Times New Roman" pitchFamily="18" charset="0"/>
                <a:cs typeface="Times New Roman" pitchFamily="18" charset="0"/>
              </a:rPr>
              <a:t>Luke 9:24 (NIV)</a:t>
            </a:r>
            <a:r>
              <a:rPr lang="en-GB" altLang="en-US" sz="3600">
                <a:latin typeface="Times New Roman" pitchFamily="18" charset="0"/>
                <a:cs typeface="Times New Roman" pitchFamily="18" charset="0"/>
              </a:rPr>
              <a:t> </a:t>
            </a:r>
            <a:r>
              <a:rPr lang="en-US" altLang="en-US" sz="3600">
                <a:latin typeface="Times New Roman" pitchFamily="18" charset="0"/>
                <a:cs typeface="Times New Roman" pitchFamily="18" charset="0"/>
              </a:rPr>
              <a:t> </a:t>
            </a:r>
            <a:endParaRPr lang="en-GB" altLang="en-US" sz="3600">
              <a:latin typeface="Times New Roman" pitchFamily="18" charset="0"/>
              <a:cs typeface="Times New Roman" pitchFamily="18" charset="0"/>
            </a:endParaRPr>
          </a:p>
        </p:txBody>
      </p:sp>
      <p:sp>
        <p:nvSpPr>
          <p:cNvPr id="8" name="Rectangle 7"/>
          <p:cNvSpPr>
            <a:spLocks noChangeArrowheads="1"/>
          </p:cNvSpPr>
          <p:nvPr/>
        </p:nvSpPr>
        <p:spPr bwMode="auto">
          <a:xfrm>
            <a:off x="590550" y="3925888"/>
            <a:ext cx="10607675" cy="17541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a:latin typeface="Times New Roman" pitchFamily="18" charset="0"/>
                <a:cs typeface="Times New Roman" pitchFamily="18" charset="0"/>
              </a:rPr>
              <a:t>Conversion is equivalent to </a:t>
            </a:r>
            <a:r>
              <a:rPr lang="en-US" altLang="en-US" sz="3600">
                <a:solidFill>
                  <a:srgbClr val="FF0000"/>
                </a:solidFill>
                <a:latin typeface="Times New Roman" pitchFamily="18" charset="0"/>
                <a:cs typeface="Times New Roman" pitchFamily="18" charset="0"/>
              </a:rPr>
              <a:t>involvement with Christ as Saviour.</a:t>
            </a:r>
            <a:r>
              <a:rPr lang="en-US" altLang="en-US" sz="3600">
                <a:latin typeface="Times New Roman" pitchFamily="18" charset="0"/>
                <a:cs typeface="Times New Roman" pitchFamily="18" charset="0"/>
              </a:rPr>
              <a:t> This is why Christ said to his disciples, </a:t>
            </a:r>
          </a:p>
          <a:p>
            <a:pPr eaLnBrk="1" hangingPunct="1">
              <a:lnSpc>
                <a:spcPct val="100000"/>
              </a:lnSpc>
              <a:spcBef>
                <a:spcPct val="0"/>
              </a:spcBef>
              <a:buFontTx/>
              <a:buNone/>
            </a:pPr>
            <a:r>
              <a:rPr lang="en-US" altLang="en-US" sz="3600">
                <a:latin typeface="Times New Roman" pitchFamily="18" charset="0"/>
                <a:cs typeface="Times New Roman" pitchFamily="18" charset="0"/>
              </a:rPr>
              <a:t>“I am the way, the truth, and the life.”</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304925" y="334963"/>
            <a:ext cx="90217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Georgia" pitchFamily="18" charset="0"/>
              </a:rPr>
              <a:t>III. Communion is joint involvement.</a:t>
            </a:r>
          </a:p>
        </p:txBody>
      </p:sp>
      <p:sp>
        <p:nvSpPr>
          <p:cNvPr id="5" name="Rectangle 4"/>
          <p:cNvSpPr>
            <a:spLocks noChangeArrowheads="1"/>
          </p:cNvSpPr>
          <p:nvPr/>
        </p:nvSpPr>
        <p:spPr bwMode="auto">
          <a:xfrm>
            <a:off x="398463" y="1398588"/>
            <a:ext cx="65516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Genuine Christian fellowship = </a:t>
            </a:r>
          </a:p>
        </p:txBody>
      </p:sp>
      <p:sp>
        <p:nvSpPr>
          <p:cNvPr id="8" name="Rectangle 7"/>
          <p:cNvSpPr>
            <a:spLocks noChangeArrowheads="1"/>
          </p:cNvSpPr>
          <p:nvPr/>
        </p:nvSpPr>
        <p:spPr bwMode="auto">
          <a:xfrm>
            <a:off x="398463" y="2462213"/>
            <a:ext cx="85248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a)</a:t>
            </a:r>
            <a:r>
              <a:rPr lang="en-GB" altLang="en-US" sz="3600">
                <a:solidFill>
                  <a:srgbClr val="FFFF00"/>
                </a:solidFill>
              </a:rPr>
              <a:t>	</a:t>
            </a:r>
            <a:r>
              <a:rPr lang="en-GB" altLang="en-US" sz="3600" b="1" i="1">
                <a:solidFill>
                  <a:srgbClr val="FFFF00"/>
                </a:solidFill>
                <a:latin typeface="Times New Roman" pitchFamily="18" charset="0"/>
                <a:cs typeface="Times New Roman" pitchFamily="18" charset="0"/>
              </a:rPr>
              <a:t>Involvement by identification.</a:t>
            </a:r>
            <a:r>
              <a:rPr lang="en-GB" altLang="en-US" sz="3600" b="1">
                <a:solidFill>
                  <a:srgbClr val="FFFF00"/>
                </a:solidFill>
                <a:latin typeface="Times New Roman" pitchFamily="18" charset="0"/>
                <a:cs typeface="Times New Roman" pitchFamily="18" charset="0"/>
              </a:rPr>
              <a:t> </a:t>
            </a:r>
          </a:p>
        </p:txBody>
      </p:sp>
      <p:sp>
        <p:nvSpPr>
          <p:cNvPr id="2" name="Rectangle 1"/>
          <p:cNvSpPr>
            <a:spLocks noChangeArrowheads="1"/>
          </p:cNvSpPr>
          <p:nvPr/>
        </p:nvSpPr>
        <p:spPr bwMode="auto">
          <a:xfrm>
            <a:off x="6950075" y="1398588"/>
            <a:ext cx="2416175"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latin typeface="Times New Roman" pitchFamily="18" charset="0"/>
                <a:ea typeface="ヒラギノ角ゴ Pro W3"/>
                <a:cs typeface="ヒラギノ角ゴ Pro W3"/>
              </a:rPr>
              <a:t>(</a:t>
            </a:r>
            <a:r>
              <a:rPr lang="en-GB" altLang="en-US" sz="3600" b="1" i="1">
                <a:latin typeface="Times New Roman" pitchFamily="18" charset="0"/>
                <a:ea typeface="ヒラギノ角ゴ Pro W3"/>
                <a:cs typeface="ヒラギノ角ゴ Pro W3"/>
              </a:rPr>
              <a:t>koinonia</a:t>
            </a:r>
            <a:r>
              <a:rPr lang="en-GB" altLang="en-US" sz="3600" b="1">
                <a:latin typeface="Times New Roman" pitchFamily="18" charset="0"/>
                <a:ea typeface="ヒラギノ角ゴ Pro W3"/>
                <a:cs typeface="ヒラギノ角ゴ Pro W3"/>
              </a:rPr>
              <a:t>). </a:t>
            </a:r>
            <a:endParaRPr lang="en-GB" altLang="en-US" sz="3600" b="1"/>
          </a:p>
        </p:txBody>
      </p:sp>
      <p:sp>
        <p:nvSpPr>
          <p:cNvPr id="4" name="Rectangle 3"/>
          <p:cNvSpPr/>
          <p:nvPr/>
        </p:nvSpPr>
        <p:spPr>
          <a:xfrm>
            <a:off x="398463" y="3500438"/>
            <a:ext cx="10401300" cy="1076325"/>
          </a:xfrm>
          <a:prstGeom prst="rect">
            <a:avLst/>
          </a:prstGeom>
        </p:spPr>
        <p:txBody>
          <a:bodyPr>
            <a:spAutoFit/>
          </a:bodyPr>
          <a:lstStyle/>
          <a:p>
            <a:pPr eaLnBrk="1" fontAlgn="auto" hangingPunct="1">
              <a:spcBef>
                <a:spcPts val="0"/>
              </a:spcBef>
              <a:spcAft>
                <a:spcPts val="0"/>
              </a:spcAft>
              <a:defRPr/>
            </a:pPr>
            <a:r>
              <a:rPr lang="en-GB" sz="3200" spc="5" dirty="0">
                <a:solidFill>
                  <a:schemeClr val="bg1"/>
                </a:solidFill>
                <a:latin typeface="Times New Roman" panose="02020603050405020304" pitchFamily="18" charset="0"/>
                <a:ea typeface="ヒラギノ角ゴ Pro W3"/>
              </a:rPr>
              <a:t>First Corinthians 11:26 says that as often as we do this we </a:t>
            </a:r>
            <a:r>
              <a:rPr lang="en-GB" sz="3200" b="1" spc="5" dirty="0">
                <a:solidFill>
                  <a:schemeClr val="bg1"/>
                </a:solidFill>
                <a:latin typeface="Times New Roman" panose="02020603050405020304" pitchFamily="18" charset="0"/>
                <a:ea typeface="ヒラギノ角ゴ Pro W3"/>
              </a:rPr>
              <a:t>“proclaim the Lord’s death.” </a:t>
            </a:r>
            <a:endParaRPr lang="en-GB" sz="3200" b="1" dirty="0">
              <a:solidFill>
                <a:schemeClr val="bg1"/>
              </a:solidFill>
              <a:latin typeface="+mn-lt"/>
            </a:endParaRPr>
          </a:p>
        </p:txBody>
      </p:sp>
      <p:sp>
        <p:nvSpPr>
          <p:cNvPr id="6" name="Rectangle 5"/>
          <p:cNvSpPr>
            <a:spLocks noChangeArrowheads="1"/>
          </p:cNvSpPr>
          <p:nvPr/>
        </p:nvSpPr>
        <p:spPr bwMode="auto">
          <a:xfrm>
            <a:off x="990600" y="4967288"/>
            <a:ext cx="10375900" cy="1646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spcAft>
                <a:spcPts val="600"/>
              </a:spcAft>
              <a:buFontTx/>
              <a:buNone/>
            </a:pPr>
            <a:r>
              <a:rPr lang="en-US" altLang="en-US" sz="3200">
                <a:latin typeface="Times New Roman" pitchFamily="18" charset="0"/>
                <a:ea typeface="ヒラギノ角ゴ Pro W3"/>
                <a:cs typeface="Times New Roman" pitchFamily="18" charset="0"/>
              </a:rPr>
              <a:t>“</a:t>
            </a:r>
            <a:r>
              <a:rPr lang="en-GB" altLang="en-US" sz="3200">
                <a:latin typeface="Times New Roman" pitchFamily="18" charset="0"/>
                <a:ea typeface="ヒラギノ角ゴ Pro W3"/>
                <a:cs typeface="Times New Roman" pitchFamily="18" charset="0"/>
              </a:rPr>
              <a:t>You desire </a:t>
            </a:r>
            <a:r>
              <a:rPr lang="en-GB" altLang="en-US" sz="3200" b="1">
                <a:solidFill>
                  <a:srgbClr val="FF0000"/>
                </a:solidFill>
                <a:latin typeface="Times New Roman" pitchFamily="18" charset="0"/>
                <a:ea typeface="ヒラギノ角ゴ Pro W3"/>
                <a:cs typeface="Times New Roman" pitchFamily="18" charset="0"/>
              </a:rPr>
              <a:t>truth</a:t>
            </a:r>
            <a:r>
              <a:rPr lang="en-GB" altLang="en-US" sz="3200">
                <a:latin typeface="Times New Roman" pitchFamily="18" charset="0"/>
                <a:ea typeface="ヒラギノ角ゴ Pro W3"/>
                <a:cs typeface="Times New Roman" pitchFamily="18" charset="0"/>
              </a:rPr>
              <a:t> in the inward parts, And in the hidden </a:t>
            </a:r>
            <a:r>
              <a:rPr lang="en-GB" altLang="en-US" sz="3200" i="1">
                <a:latin typeface="Times New Roman" pitchFamily="18" charset="0"/>
                <a:ea typeface="ヒラギノ角ゴ Pro W3"/>
                <a:cs typeface="Times New Roman" pitchFamily="18" charset="0"/>
              </a:rPr>
              <a:t>part</a:t>
            </a:r>
            <a:r>
              <a:rPr lang="en-GB" altLang="en-US" sz="3200">
                <a:latin typeface="Times New Roman" pitchFamily="18" charset="0"/>
                <a:ea typeface="ヒラギノ角ゴ Pro W3"/>
                <a:cs typeface="Times New Roman" pitchFamily="18" charset="0"/>
              </a:rPr>
              <a:t> You will make me to know wisdom.”</a:t>
            </a:r>
          </a:p>
          <a:p>
            <a:pPr algn="just" eaLnBrk="1" hangingPunct="1">
              <a:lnSpc>
                <a:spcPct val="100000"/>
              </a:lnSpc>
              <a:spcBef>
                <a:spcPct val="0"/>
              </a:spcBef>
              <a:spcAft>
                <a:spcPts val="600"/>
              </a:spcAft>
              <a:buFontTx/>
              <a:buNone/>
            </a:pPr>
            <a:r>
              <a:rPr lang="en-US" altLang="en-US" sz="3200">
                <a:latin typeface="Times New Roman" pitchFamily="18" charset="0"/>
                <a:ea typeface="ヒラギノ角ゴ Pro W3"/>
                <a:cs typeface="Times New Roman" pitchFamily="18" charset="0"/>
              </a:rPr>
              <a:t>Psalm 51:6 (NKJV)</a:t>
            </a:r>
            <a:endParaRPr lang="en-GB" altLang="en-US" sz="3200">
              <a:latin typeface="Times New Roman" pitchFamily="18" charset="0"/>
              <a:ea typeface="ヒラギノ角ゴ Pro W3"/>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barn(inVertical)">
                                      <p:cBhvr>
                                        <p:cTn id="3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8" grpId="0"/>
      <p:bldP spid="2" grpId="0" animBg="1"/>
      <p:bldP spid="4" grpId="0"/>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216025" y="246063"/>
            <a:ext cx="8543925" cy="15700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200">
                <a:solidFill>
                  <a:srgbClr val="FFFF00"/>
                </a:solidFill>
                <a:latin typeface="Georgia" pitchFamily="18" charset="0"/>
              </a:rPr>
              <a:t>We cannot have true </a:t>
            </a:r>
            <a:r>
              <a:rPr lang="en-US" altLang="en-US" sz="3200" b="1">
                <a:solidFill>
                  <a:srgbClr val="FFFF00"/>
                </a:solidFill>
                <a:latin typeface="Georgia" pitchFamily="18" charset="0"/>
              </a:rPr>
              <a:t>communion</a:t>
            </a:r>
            <a:r>
              <a:rPr lang="en-US" altLang="en-US" sz="3200">
                <a:solidFill>
                  <a:srgbClr val="FFFF00"/>
                </a:solidFill>
                <a:latin typeface="Georgia" pitchFamily="18" charset="0"/>
              </a:rPr>
              <a:t> with God, </a:t>
            </a:r>
          </a:p>
          <a:p>
            <a:pPr eaLnBrk="1" hangingPunct="1">
              <a:lnSpc>
                <a:spcPct val="100000"/>
              </a:lnSpc>
              <a:spcBef>
                <a:spcPct val="0"/>
              </a:spcBef>
              <a:buFontTx/>
              <a:buNone/>
            </a:pPr>
            <a:r>
              <a:rPr lang="en-US" altLang="en-US" sz="3200">
                <a:solidFill>
                  <a:srgbClr val="FFFF00"/>
                </a:solidFill>
                <a:latin typeface="Georgia" pitchFamily="18" charset="0"/>
              </a:rPr>
              <a:t>We cannot battle with the devil until </a:t>
            </a:r>
          </a:p>
          <a:p>
            <a:pPr eaLnBrk="1" hangingPunct="1">
              <a:lnSpc>
                <a:spcPct val="100000"/>
              </a:lnSpc>
              <a:spcBef>
                <a:spcPct val="0"/>
              </a:spcBef>
              <a:buFontTx/>
              <a:buNone/>
            </a:pPr>
            <a:r>
              <a:rPr lang="en-US" altLang="en-US" sz="3200">
                <a:solidFill>
                  <a:srgbClr val="FFFF00"/>
                </a:solidFill>
                <a:latin typeface="Georgia" pitchFamily="18" charset="0"/>
              </a:rPr>
              <a:t>we have </a:t>
            </a:r>
            <a:r>
              <a:rPr lang="en-US" altLang="en-US" sz="3200" b="1">
                <a:solidFill>
                  <a:srgbClr val="FFFF00"/>
                </a:solidFill>
                <a:latin typeface="Georgia" pitchFamily="18" charset="0"/>
              </a:rPr>
              <a:t>girded our waist with truth. </a:t>
            </a:r>
            <a:endParaRPr lang="en-GB" altLang="en-US" sz="3200" b="1">
              <a:solidFill>
                <a:srgbClr val="FFFF00"/>
              </a:solidFill>
              <a:latin typeface="Georgia" pitchFamily="18" charset="0"/>
            </a:endParaRPr>
          </a:p>
        </p:txBody>
      </p:sp>
      <p:sp>
        <p:nvSpPr>
          <p:cNvPr id="2" name="Rectangle 1"/>
          <p:cNvSpPr>
            <a:spLocks noChangeArrowheads="1"/>
          </p:cNvSpPr>
          <p:nvPr/>
        </p:nvSpPr>
        <p:spPr bwMode="auto">
          <a:xfrm>
            <a:off x="4178300" y="2105025"/>
            <a:ext cx="2416175"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latin typeface="Times New Roman" pitchFamily="18" charset="0"/>
                <a:ea typeface="ヒラギノ角ゴ Pro W3"/>
                <a:cs typeface="ヒラギノ角ゴ Pro W3"/>
              </a:rPr>
              <a:t>(</a:t>
            </a:r>
            <a:r>
              <a:rPr lang="en-GB" altLang="en-US" sz="3600" b="1" i="1">
                <a:latin typeface="Times New Roman" pitchFamily="18" charset="0"/>
                <a:ea typeface="ヒラギノ角ゴ Pro W3"/>
                <a:cs typeface="ヒラギノ角ゴ Pro W3"/>
              </a:rPr>
              <a:t>koinonia</a:t>
            </a:r>
            <a:r>
              <a:rPr lang="en-GB" altLang="en-US" sz="3600" b="1">
                <a:latin typeface="Times New Roman" pitchFamily="18" charset="0"/>
                <a:ea typeface="ヒラギノ角ゴ Pro W3"/>
                <a:cs typeface="ヒラギノ角ゴ Pro W3"/>
              </a:rPr>
              <a:t>). </a:t>
            </a:r>
            <a:endParaRPr lang="en-GB" altLang="en-US" sz="3600" b="1"/>
          </a:p>
        </p:txBody>
      </p:sp>
      <p:sp>
        <p:nvSpPr>
          <p:cNvPr id="4" name="Rectangle 3"/>
          <p:cNvSpPr>
            <a:spLocks noChangeArrowheads="1"/>
          </p:cNvSpPr>
          <p:nvPr/>
        </p:nvSpPr>
        <p:spPr bwMode="auto">
          <a:xfrm>
            <a:off x="966788" y="3106738"/>
            <a:ext cx="10401300" cy="1568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200">
                <a:latin typeface="Times New Roman" pitchFamily="18" charset="0"/>
                <a:cs typeface="Times New Roman" pitchFamily="18" charset="0"/>
              </a:rPr>
              <a:t>What does Paul’s phrase, “</a:t>
            </a:r>
            <a:r>
              <a:rPr lang="en-GB" altLang="en-US" sz="3200">
                <a:latin typeface="Times New Roman" pitchFamily="18" charset="0"/>
                <a:cs typeface="Times New Roman" pitchFamily="18" charset="0"/>
              </a:rPr>
              <a:t>Stand firm then, with the belt of </a:t>
            </a:r>
            <a:r>
              <a:rPr lang="en-GB" altLang="en-US" sz="3200" b="1">
                <a:solidFill>
                  <a:srgbClr val="FF0000"/>
                </a:solidFill>
                <a:latin typeface="Times New Roman" pitchFamily="18" charset="0"/>
                <a:cs typeface="Times New Roman" pitchFamily="18" charset="0"/>
              </a:rPr>
              <a:t>truth</a:t>
            </a:r>
            <a:r>
              <a:rPr lang="en-GB" altLang="en-US" sz="3200">
                <a:latin typeface="Times New Roman" pitchFamily="18" charset="0"/>
                <a:cs typeface="Times New Roman" pitchFamily="18" charset="0"/>
              </a:rPr>
              <a:t> buckled around your waist,…” </a:t>
            </a:r>
            <a:r>
              <a:rPr lang="en-GB" altLang="en-US" sz="2400" i="1">
                <a:latin typeface="Times New Roman" pitchFamily="18" charset="0"/>
                <a:cs typeface="Times New Roman" pitchFamily="18" charset="0"/>
              </a:rPr>
              <a:t>Ephesians 6:14”, </a:t>
            </a:r>
            <a:r>
              <a:rPr lang="en-GB" altLang="en-US" sz="3200">
                <a:latin typeface="Times New Roman" pitchFamily="18" charset="0"/>
                <a:cs typeface="Times New Roman" pitchFamily="18" charset="0"/>
              </a:rPr>
              <a:t>really mean?</a:t>
            </a:r>
          </a:p>
        </p:txBody>
      </p:sp>
      <p:sp>
        <p:nvSpPr>
          <p:cNvPr id="6" name="Rectangle 5"/>
          <p:cNvSpPr>
            <a:spLocks noChangeArrowheads="1"/>
          </p:cNvSpPr>
          <p:nvPr/>
        </p:nvSpPr>
        <p:spPr bwMode="auto">
          <a:xfrm>
            <a:off x="1216025" y="4900613"/>
            <a:ext cx="9650413" cy="7080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spcAft>
                <a:spcPts val="600"/>
              </a:spcAft>
              <a:buFontTx/>
              <a:buNone/>
            </a:pPr>
            <a:r>
              <a:rPr lang="en-US" altLang="en-US" sz="4000" b="1">
                <a:solidFill>
                  <a:schemeClr val="bg1"/>
                </a:solidFill>
                <a:latin typeface="Times New Roman" pitchFamily="18" charset="0"/>
                <a:cs typeface="Times New Roman" pitchFamily="18" charset="0"/>
              </a:rPr>
              <a:t>No truth </a:t>
            </a:r>
            <a:r>
              <a:rPr lang="en-US" altLang="en-US" sz="4000">
                <a:solidFill>
                  <a:schemeClr val="bg1"/>
                </a:solidFill>
                <a:latin typeface="Times New Roman" pitchFamily="18" charset="0"/>
                <a:cs typeface="Times New Roman" pitchFamily="18" charset="0"/>
              </a:rPr>
              <a:t>– </a:t>
            </a:r>
            <a:r>
              <a:rPr lang="en-US" altLang="en-US" sz="4000">
                <a:solidFill>
                  <a:srgbClr val="FFFF00"/>
                </a:solidFill>
                <a:latin typeface="Times New Roman" pitchFamily="18" charset="0"/>
                <a:cs typeface="Times New Roman" pitchFamily="18" charset="0"/>
              </a:rPr>
              <a:t>no Communion with God. </a:t>
            </a:r>
            <a:endParaRPr lang="en-GB" altLang="en-US" sz="4000">
              <a:solidFill>
                <a:srgbClr val="FFFF00"/>
              </a:solidFill>
              <a:latin typeface="Times New Roman" pitchFamily="18" charset="0"/>
              <a:ea typeface="ヒラギノ角ゴ Pro W3"/>
              <a:cs typeface="Times New Roman" pitchFamily="18" charset="0"/>
            </a:endParaRPr>
          </a:p>
        </p:txBody>
      </p:sp>
      <p:sp>
        <p:nvSpPr>
          <p:cNvPr id="9" name="Rectangle 8"/>
          <p:cNvSpPr>
            <a:spLocks noChangeArrowheads="1"/>
          </p:cNvSpPr>
          <p:nvPr/>
        </p:nvSpPr>
        <p:spPr bwMode="auto">
          <a:xfrm>
            <a:off x="1216025" y="5967413"/>
            <a:ext cx="9650413" cy="7080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spcAft>
                <a:spcPts val="600"/>
              </a:spcAft>
              <a:buFontTx/>
              <a:buNone/>
            </a:pPr>
            <a:r>
              <a:rPr lang="en-US" altLang="en-US" sz="4000" b="1">
                <a:solidFill>
                  <a:schemeClr val="bg1"/>
                </a:solidFill>
                <a:latin typeface="Times New Roman" pitchFamily="18" charset="0"/>
                <a:cs typeface="Times New Roman" pitchFamily="18" charset="0"/>
              </a:rPr>
              <a:t>No truth </a:t>
            </a:r>
            <a:r>
              <a:rPr lang="en-US" altLang="en-US" sz="4000">
                <a:solidFill>
                  <a:schemeClr val="bg1"/>
                </a:solidFill>
                <a:latin typeface="Times New Roman" pitchFamily="18" charset="0"/>
                <a:cs typeface="Times New Roman" pitchFamily="18" charset="0"/>
              </a:rPr>
              <a:t>– </a:t>
            </a:r>
            <a:r>
              <a:rPr lang="en-US" altLang="en-US" sz="4000">
                <a:solidFill>
                  <a:srgbClr val="FFFF00"/>
                </a:solidFill>
                <a:latin typeface="Times New Roman" pitchFamily="18" charset="0"/>
                <a:cs typeface="Times New Roman" pitchFamily="18" charset="0"/>
              </a:rPr>
              <a:t>no power over Satan. </a:t>
            </a:r>
            <a:endParaRPr lang="en-GB" altLang="en-US" sz="4000">
              <a:solidFill>
                <a:srgbClr val="FFFF00"/>
              </a:solidFill>
              <a:latin typeface="Times New Roman" pitchFamily="18" charset="0"/>
              <a:ea typeface="ヒラギノ角ゴ Pro W3"/>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arn(inVertical)">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4" grpId="0" animBg="1"/>
      <p:bldP spid="6"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p:cNvSpPr>
            <a:spLocks noChangeArrowheads="1"/>
          </p:cNvSpPr>
          <p:nvPr/>
        </p:nvSpPr>
        <p:spPr bwMode="auto">
          <a:xfrm>
            <a:off x="398463" y="454025"/>
            <a:ext cx="8524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b)</a:t>
            </a:r>
            <a:r>
              <a:rPr lang="en-GB" altLang="en-US" sz="3600">
                <a:solidFill>
                  <a:srgbClr val="FFFF00"/>
                </a:solidFill>
                <a:latin typeface="Times New Roman" pitchFamily="18" charset="0"/>
                <a:cs typeface="Times New Roman" pitchFamily="18" charset="0"/>
              </a:rPr>
              <a:t>	</a:t>
            </a:r>
            <a:r>
              <a:rPr lang="en-GB" altLang="en-US" sz="3600" b="1" i="1">
                <a:solidFill>
                  <a:srgbClr val="FFFF00"/>
                </a:solidFill>
                <a:latin typeface="Times New Roman" pitchFamily="18" charset="0"/>
                <a:cs typeface="Times New Roman" pitchFamily="18" charset="0"/>
              </a:rPr>
              <a:t>Involvement by way of reminder.</a:t>
            </a:r>
            <a:r>
              <a:rPr lang="en-GB" altLang="en-US" sz="3600" b="1">
                <a:solidFill>
                  <a:srgbClr val="FFFF00"/>
                </a:solidFill>
                <a:latin typeface="Times New Roman" pitchFamily="18" charset="0"/>
                <a:cs typeface="Times New Roman" pitchFamily="18" charset="0"/>
              </a:rPr>
              <a:t>  </a:t>
            </a:r>
          </a:p>
        </p:txBody>
      </p:sp>
      <p:sp>
        <p:nvSpPr>
          <p:cNvPr id="4" name="Rectangle 3"/>
          <p:cNvSpPr>
            <a:spLocks noChangeArrowheads="1"/>
          </p:cNvSpPr>
          <p:nvPr/>
        </p:nvSpPr>
        <p:spPr bwMode="auto">
          <a:xfrm>
            <a:off x="630238" y="3559175"/>
            <a:ext cx="10666412" cy="107791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solidFill>
                  <a:schemeClr val="bg1"/>
                </a:solidFill>
                <a:latin typeface="Times New Roman" pitchFamily="18" charset="0"/>
                <a:cs typeface="Times New Roman" pitchFamily="18" charset="0"/>
              </a:rPr>
              <a:t>Mental health experts tells us that willing to face the truth about ourselves is an important part of our growth toward maturity.</a:t>
            </a:r>
          </a:p>
        </p:txBody>
      </p:sp>
      <p:sp>
        <p:nvSpPr>
          <p:cNvPr id="6" name="Rectangle 5"/>
          <p:cNvSpPr>
            <a:spLocks noChangeArrowheads="1"/>
          </p:cNvSpPr>
          <p:nvPr/>
        </p:nvSpPr>
        <p:spPr bwMode="auto">
          <a:xfrm>
            <a:off x="742950" y="5235575"/>
            <a:ext cx="4040188" cy="585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spcAft>
                <a:spcPts val="600"/>
              </a:spcAft>
              <a:buFontTx/>
              <a:buNone/>
            </a:pPr>
            <a:r>
              <a:rPr lang="en-US" altLang="en-US" sz="3200">
                <a:latin typeface="Times New Roman" pitchFamily="18" charset="0"/>
                <a:cs typeface="Times New Roman" pitchFamily="18" charset="0"/>
              </a:rPr>
              <a:t>“Defense mechanisms” </a:t>
            </a:r>
            <a:endParaRPr lang="en-GB" altLang="en-US" sz="3200">
              <a:solidFill>
                <a:schemeClr val="bg1"/>
              </a:solidFill>
              <a:latin typeface="Times New Roman" pitchFamily="18" charset="0"/>
              <a:ea typeface="ヒラギノ角ゴ Pro W3"/>
              <a:cs typeface="Times New Roman" pitchFamily="18" charset="0"/>
            </a:endParaRPr>
          </a:p>
        </p:txBody>
      </p:sp>
      <p:sp>
        <p:nvSpPr>
          <p:cNvPr id="7" name="Rectangle 6"/>
          <p:cNvSpPr>
            <a:spLocks noChangeArrowheads="1"/>
          </p:cNvSpPr>
          <p:nvPr/>
        </p:nvSpPr>
        <p:spPr bwMode="auto">
          <a:xfrm>
            <a:off x="874713" y="1390650"/>
            <a:ext cx="9826625" cy="15700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latin typeface="Times New Roman" pitchFamily="18" charset="0"/>
                <a:cs typeface="Times New Roman" pitchFamily="18" charset="0"/>
              </a:rPr>
              <a:t>“Search me, God, and know my heart; test me and know my anxious thoughts.”</a:t>
            </a:r>
          </a:p>
          <a:p>
            <a:pPr eaLnBrk="1" hangingPunct="1">
              <a:lnSpc>
                <a:spcPct val="100000"/>
              </a:lnSpc>
              <a:spcBef>
                <a:spcPct val="0"/>
              </a:spcBef>
              <a:buFontTx/>
              <a:buNone/>
            </a:pPr>
            <a:r>
              <a:rPr lang="en-GB" altLang="en-US" sz="3200" b="1" i="1">
                <a:latin typeface="Times New Roman" pitchFamily="18" charset="0"/>
                <a:cs typeface="Times New Roman" pitchFamily="18" charset="0"/>
              </a:rPr>
              <a:t>Psalm 139:23 (NIV)</a:t>
            </a:r>
            <a:endParaRPr lang="en-GB" altLang="en-US" sz="3200" b="1">
              <a:latin typeface="Times New Roman" pitchFamily="18" charset="0"/>
              <a:cs typeface="Times New Roman" pitchFamily="18" charset="0"/>
            </a:endParaRPr>
          </a:p>
        </p:txBody>
      </p:sp>
      <p:sp>
        <p:nvSpPr>
          <p:cNvPr id="9" name="Rectangle 8"/>
          <p:cNvSpPr>
            <a:spLocks noChangeArrowheads="1"/>
          </p:cNvSpPr>
          <p:nvPr/>
        </p:nvSpPr>
        <p:spPr bwMode="auto">
          <a:xfrm>
            <a:off x="6283325" y="5235575"/>
            <a:ext cx="4040188" cy="5857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100000"/>
              </a:lnSpc>
              <a:spcBef>
                <a:spcPct val="0"/>
              </a:spcBef>
              <a:spcAft>
                <a:spcPts val="600"/>
              </a:spcAft>
              <a:buFontTx/>
              <a:buNone/>
            </a:pPr>
            <a:r>
              <a:rPr lang="en-US" altLang="en-US" sz="3200">
                <a:latin typeface="Times New Roman" pitchFamily="18" charset="0"/>
                <a:cs typeface="Times New Roman" pitchFamily="18" charset="0"/>
              </a:rPr>
              <a:t>“Lying mechanisms” </a:t>
            </a:r>
            <a:endParaRPr lang="en-GB" altLang="en-US" sz="3200">
              <a:solidFill>
                <a:schemeClr val="bg1"/>
              </a:solidFill>
              <a:latin typeface="Times New Roman" pitchFamily="18" charset="0"/>
              <a:ea typeface="ヒラギノ角ゴ Pro W3"/>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anim calcmode="lin" valueType="num">
                                      <p:cBhvr>
                                        <p:cTn id="12" dur="1000" fill="hold"/>
                                        <p:tgtEl>
                                          <p:spTgt spid="7"/>
                                        </p:tgtEl>
                                        <p:attrNameLst>
                                          <p:attrName>ppt_x</p:attrName>
                                        </p:attrNameLst>
                                      </p:cBhvr>
                                      <p:tavLst>
                                        <p:tav tm="0">
                                          <p:val>
                                            <p:strVal val="#ppt_x"/>
                                          </p:val>
                                        </p:tav>
                                        <p:tav tm="100000">
                                          <p:val>
                                            <p:strVal val="#ppt_x"/>
                                          </p:val>
                                        </p:tav>
                                      </p:tavLst>
                                    </p:anim>
                                    <p:anim calcmode="lin" valueType="num">
                                      <p:cBhvr>
                                        <p:cTn id="1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animBg="1"/>
      <p:bldP spid="6" grpId="0" animBg="1"/>
      <p:bldP spid="7" grpId="0" animBg="1"/>
      <p:bldP spid="9" grpId="0" animBg="1"/>
    </p:bld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740</TotalTime>
  <Words>327</Words>
  <Application>Microsoft Office PowerPoint</Application>
  <PresentationFormat>Custom</PresentationFormat>
  <Paragraphs>42</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Calibri</vt:lpstr>
      <vt:lpstr>Arial</vt:lpstr>
      <vt:lpstr>Calibri Light</vt:lpstr>
      <vt:lpstr>Times New Roman</vt:lpstr>
      <vt:lpstr>NewBaskervilleStd-Roman</vt:lpstr>
      <vt:lpstr>Georgia</vt:lpstr>
      <vt:lpstr>GillSansStd-Bold</vt:lpstr>
      <vt:lpstr>ヒラギノ角ゴ Pro W3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31</cp:revision>
  <dcterms:created xsi:type="dcterms:W3CDTF">2014-07-12T10:05:51Z</dcterms:created>
  <dcterms:modified xsi:type="dcterms:W3CDTF">2017-05-16T12:36:47Z</dcterms:modified>
</cp:coreProperties>
</file>