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78" d="100"/>
          <a:sy n="78" d="100"/>
        </p:scale>
        <p:origin x="-102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0AC31-5E40-49A6-864D-07F83E6A951B}" type="datetimeFigureOut">
              <a:rPr lang="en-GB"/>
              <a:pPr>
                <a:defRPr/>
              </a:pPr>
              <a:t>19/05/2017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EAC0F-4418-4C26-B25B-6B4B6B8BAAB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3557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BFEE7-42F2-4615-8CDA-865A86E86290}" type="datetimeFigureOut">
              <a:rPr lang="en-GB"/>
              <a:pPr>
                <a:defRPr/>
              </a:pPr>
              <a:t>19/05/2017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CB332-D27C-445D-BA0C-13011E80E6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532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4BA2A-FB9B-4409-AB13-96111C9BE11E}" type="datetimeFigureOut">
              <a:rPr lang="en-GB"/>
              <a:pPr>
                <a:defRPr/>
              </a:pPr>
              <a:t>19/05/2017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B0CA7-57A6-4B90-BB8F-1CB7B965E7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438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146BC-94CC-4007-9E2B-22E5970FA79F}" type="datetimeFigureOut">
              <a:rPr lang="en-GB"/>
              <a:pPr>
                <a:defRPr/>
              </a:pPr>
              <a:t>19/05/2017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B3A9D-20D9-47BD-912A-188608F3640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24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0DDBD-F73A-4AB7-8B1A-F13F951E64B4}" type="datetimeFigureOut">
              <a:rPr lang="en-GB"/>
              <a:pPr>
                <a:defRPr/>
              </a:pPr>
              <a:t>19/05/2017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875F7-2BAB-49B2-86DA-95EEA086E0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111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6395B-BD44-4DEE-A350-947DFF350A73}" type="datetimeFigureOut">
              <a:rPr lang="en-GB"/>
              <a:pPr>
                <a:defRPr/>
              </a:pPr>
              <a:t>19/05/2017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9E621-8193-4AF6-835D-5BA0743F44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975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AF929-8462-4570-9952-677B56164FC7}" type="datetimeFigureOut">
              <a:rPr lang="en-GB"/>
              <a:pPr>
                <a:defRPr/>
              </a:pPr>
              <a:t>19/05/2017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20A84-CC97-488D-A423-40D1969347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0358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B9F67-F418-4287-8DB4-198FA73450F4}" type="datetimeFigureOut">
              <a:rPr lang="en-GB"/>
              <a:pPr>
                <a:defRPr/>
              </a:pPr>
              <a:t>19/05/2017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018D1-0E54-49A8-9E97-260C31D5D1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2126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C8202-7BF2-4744-AC43-4D0FE7A7142C}" type="datetimeFigureOut">
              <a:rPr lang="en-GB"/>
              <a:pPr>
                <a:defRPr/>
              </a:pPr>
              <a:t>19/05/2017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86222-EEA6-482A-8114-DA9C8D2426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354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E1340-FBB1-48B0-A69A-26C319CCB5C2}" type="datetimeFigureOut">
              <a:rPr lang="en-GB"/>
              <a:pPr>
                <a:defRPr/>
              </a:pPr>
              <a:t>19/05/2017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2923B-30B9-47CB-BAD9-52B6D0CBDF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763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FF2FD-F3E8-447F-B048-D0A53AFDB023}" type="datetimeFigureOut">
              <a:rPr lang="en-GB"/>
              <a:pPr>
                <a:defRPr/>
              </a:pPr>
              <a:t>19/05/2017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8398C-F82D-4130-81FF-B31788008E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19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90B22E-0D81-4B8F-994F-FB0724FE5064}" type="datetimeFigureOut">
              <a:rPr lang="en-GB"/>
              <a:pPr>
                <a:defRPr/>
              </a:pPr>
              <a:t>19/05/2017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25BEE14-7856-4BE9-B844-3425C3DD9E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76375" y="385763"/>
            <a:ext cx="99012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Jesus tells the Parable of the Dishonest Manager. </a:t>
            </a:r>
            <a:endParaRPr lang="en-GB" altLang="en-US" sz="3600" b="1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79600" y="1473200"/>
            <a:ext cx="88534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“the master commended the dishonest manager for his </a:t>
            </a:r>
            <a:r>
              <a:rPr lang="en-GB" alt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shrewdness</a:t>
            </a:r>
            <a:r>
              <a:rPr lang="en-GB" alt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GB" altLang="en-US" sz="360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0263" y="3105150"/>
            <a:ext cx="10874375" cy="1755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Times New Roman" pitchFamily="18" charset="0"/>
                <a:cs typeface="Times New Roman" pitchFamily="18" charset="0"/>
              </a:rPr>
              <a:t>The master commended his clever thinking in the midst of a crisis, that he could come up with a sensible way to solve his problem. </a:t>
            </a:r>
            <a:endParaRPr lang="en-GB" altLang="en-US" sz="36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7700" y="5291138"/>
            <a:ext cx="11056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Maybe Jesus would have his followers imitate ‘these good qualities in a bad man’</a:t>
            </a:r>
            <a:endParaRPr lang="en-GB" altLang="en-US" sz="36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49613" y="280988"/>
            <a:ext cx="5621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Being Good Administrators</a:t>
            </a:r>
            <a:endParaRPr lang="en-GB" altLang="en-US" sz="3600" b="1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4650" y="1838325"/>
            <a:ext cx="8853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I.  Money is a debt we ought to God</a:t>
            </a:r>
            <a:endParaRPr lang="en-GB" altLang="en-US" sz="3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2600" y="3984625"/>
            <a:ext cx="11155363" cy="230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i="1">
                <a:latin typeface="Times New Roman" pitchFamily="18" charset="0"/>
                <a:cs typeface="Times New Roman" pitchFamily="18" charset="0"/>
              </a:rPr>
              <a:t>Luke 16:9 (NIV)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“I tell you, use worldly wealth to gain friends for yourselves, so that when it is gone, you will be welcomed into eternal dwellings”</a:t>
            </a:r>
            <a:endParaRPr lang="en-GB" alt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65325" y="2667000"/>
            <a:ext cx="71104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‘One day we must go and leave it all’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92D050"/>
                </a:solidFill>
              </a:rPr>
              <a:t>Gooding, D. 1987, p273</a:t>
            </a:r>
          </a:p>
        </p:txBody>
      </p:sp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4699000" y="1012825"/>
            <a:ext cx="2722563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Stewardship</a:t>
            </a:r>
            <a:endParaRPr lang="en-GB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65325" y="347663"/>
            <a:ext cx="81188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Jesus’ </a:t>
            </a:r>
            <a:r>
              <a:rPr lang="en-GB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disciples are called to be generous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2588" y="1423988"/>
            <a:ext cx="11155362" cy="1477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‘It is not alms to the poor that is in view here but the general use of one’s money’.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Bock, D. 1996, p1333</a:t>
            </a:r>
            <a:endParaRPr lang="en-GB" altLang="en-US" sz="1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9938" y="179388"/>
            <a:ext cx="106537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We are simple administrators of the money and possessions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God has given to us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19113" y="1635125"/>
            <a:ext cx="11155362" cy="3970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Times New Roman" pitchFamily="18" charset="0"/>
                <a:cs typeface="Times New Roman" pitchFamily="18" charset="0"/>
              </a:rPr>
              <a:t>“Yours, O Lord, is the greatness and the power and the glory and the majesty and the splendour, </a:t>
            </a:r>
            <a:r>
              <a:rPr lang="en-GB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everything in heaven and earth is yours. </a:t>
            </a:r>
            <a:r>
              <a:rPr lang="en-GB" altLang="en-US" sz="3600">
                <a:latin typeface="Times New Roman" pitchFamily="18" charset="0"/>
                <a:cs typeface="Times New Roman" pitchFamily="18" charset="0"/>
              </a:rPr>
              <a:t>Yours, O Lord, is the kingdom; you are exalted as head of all. Wealth and honour come from You; You are the ruler of all things. In Your hands are strength and power to exalt and give strength to all”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i="1">
                <a:latin typeface="Times New Roman" pitchFamily="18" charset="0"/>
                <a:cs typeface="Times New Roman" pitchFamily="18" charset="0"/>
              </a:rPr>
              <a:t>1 Chronicles 29:11-12 (NIV)</a:t>
            </a:r>
          </a:p>
        </p:txBody>
      </p: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1876425" y="5984875"/>
            <a:ext cx="7285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Everything that we have belongs to God.</a:t>
            </a:r>
            <a:endParaRPr lang="en-GB" alt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5138" y="249238"/>
            <a:ext cx="11209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II. The use of money or wealth is an index of our spiritual lives </a:t>
            </a:r>
            <a:endParaRPr lang="en-GB" altLang="en-US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5138" y="1354138"/>
            <a:ext cx="11156950" cy="2862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“The master commended the dishonest manager because he had acted shrewdly. For </a:t>
            </a:r>
            <a:r>
              <a:rPr lang="en-US" alt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people of this world are more shrewd </a:t>
            </a: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in dealing with their own kind than are the people of light” </a:t>
            </a:r>
            <a:endParaRPr lang="en-GB" altLang="en-US" sz="36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i="1">
                <a:latin typeface="Times New Roman" pitchFamily="18" charset="0"/>
                <a:cs typeface="Times New Roman" pitchFamily="18" charset="0"/>
              </a:rPr>
              <a:t>Luke 16:8 (NIV)</a:t>
            </a:r>
          </a:p>
        </p:txBody>
      </p:sp>
      <p:pic>
        <p:nvPicPr>
          <p:cNvPr id="1026" name="Picture 2" descr="Image result for fam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4346575"/>
            <a:ext cx="35242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j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4735513"/>
            <a:ext cx="4003675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Image result for busin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4346575"/>
            <a:ext cx="313213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3538" y="312738"/>
            <a:ext cx="11156950" cy="1477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‘One of the temptations that keep people out of the Kingdom of God is the longing for wealth.’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Marshall, H. 2004, p136</a:t>
            </a:r>
            <a:endParaRPr lang="en-US" altLang="en-US" sz="1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3538" y="2320925"/>
            <a:ext cx="10874375" cy="206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Whoever can be trusted with very little can also be trusted with much,</a:t>
            </a:r>
            <a:r>
              <a:rPr lang="en-GB" alt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and whoever is dishonest with very little will also be dishonest with much.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Luke 16:10 (NIV)</a:t>
            </a:r>
            <a:endParaRPr lang="en-GB" altLang="en-US" sz="32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90550" y="5130800"/>
            <a:ext cx="10647363" cy="1355725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latin typeface="Times New Roman" pitchFamily="18" charset="0"/>
                <a:cs typeface="Times New Roman" pitchFamily="18" charset="0"/>
              </a:rPr>
              <a:t>‘Selfishness in little things reveals </a:t>
            </a:r>
            <a:r>
              <a:rPr lang="en-GB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one’s character </a:t>
            </a:r>
            <a:r>
              <a:rPr lang="en-GB" altLang="en-US" sz="3200">
                <a:latin typeface="Times New Roman" pitchFamily="18" charset="0"/>
                <a:cs typeface="Times New Roman" pitchFamily="18" charset="0"/>
              </a:rPr>
              <a:t>and can indicate how big areas will be handled’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Bock, D. 1996, p1335</a:t>
            </a:r>
            <a:endParaRPr lang="en-GB" altLang="en-US" sz="1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1963" y="2981325"/>
            <a:ext cx="10874375" cy="184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latin typeface="Times New Roman" pitchFamily="18" charset="0"/>
                <a:cs typeface="Times New Roman" pitchFamily="18" charset="0"/>
              </a:rPr>
              <a:t>“If someone loves Jesus will be faithful in the use of that which is entrusted to him (with his money and wealth).” The manager of the parable did it for himself”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Erdman, C. 1921, p148</a:t>
            </a:r>
            <a:endParaRPr lang="en-GB" altLang="en-US" sz="1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3538" y="317500"/>
            <a:ext cx="11483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III. The proper use of money is an investment for eternity.</a:t>
            </a:r>
            <a:endParaRPr lang="en-GB" altLang="en-US" sz="3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89063" y="1338263"/>
            <a:ext cx="88249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 Christians we are to be good administrators, and this ‘is training for larger service in the life to come’</a:t>
            </a:r>
            <a:endParaRPr lang="en-GB" altLang="en-US" sz="320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40088" y="5594350"/>
            <a:ext cx="4586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How are we doing?</a:t>
            </a:r>
            <a:endParaRPr lang="en-GB" altLang="en-US" sz="4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7038" y="2422525"/>
            <a:ext cx="11306175" cy="862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‘To honour God means to be faithful to him in all areas of life’.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Bock, D. 1996, p429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38213" y="365125"/>
            <a:ext cx="102838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“The Pharisees, who loved money, heard all this and were sneering at Jesus.”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Luke 16:14 (NIV)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17625" y="4186238"/>
            <a:ext cx="96313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manager was attentive and diligent…that is what Jesus is asking us to imitate.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part time job 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836613"/>
            <a:ext cx="449421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99088" y="1211263"/>
            <a:ext cx="6429375" cy="3046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one can serve two masters. </a:t>
            </a:r>
            <a:r>
              <a:rPr lang="en-GB" altLang="en-US" sz="3200">
                <a:latin typeface="Times New Roman" pitchFamily="18" charset="0"/>
                <a:cs typeface="Times New Roman" pitchFamily="18" charset="0"/>
              </a:rPr>
              <a:t>Either you will hate the one and love the other, or you will be devoted to the one and despise the other. You cannot serve both God and money.”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i="1">
                <a:latin typeface="Times New Roman" pitchFamily="18" charset="0"/>
                <a:cs typeface="Times New Roman" pitchFamily="18" charset="0"/>
              </a:rPr>
              <a:t>Luke 16:13 (NIV)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0363" y="5859463"/>
            <a:ext cx="11142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good steward cannot be faithful to two masters at the same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581</Words>
  <Application>Microsoft Office PowerPoint</Application>
  <PresentationFormat>Custom</PresentationFormat>
  <Paragraphs>41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Freddy Bryan Farias-Arias</dc:creator>
  <cp:lastModifiedBy>office@penrallt.org</cp:lastModifiedBy>
  <cp:revision>21</cp:revision>
  <dcterms:created xsi:type="dcterms:W3CDTF">2017-04-27T20:32:15Z</dcterms:created>
  <dcterms:modified xsi:type="dcterms:W3CDTF">2017-05-19T09:52:00Z</dcterms:modified>
</cp:coreProperties>
</file>