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262DEAD-79CA-45CD-B3BD-8A976770EEBF}"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13876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262DEAD-79CA-45CD-B3BD-8A976770EEBF}"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1611086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262DEAD-79CA-45CD-B3BD-8A976770EEBF}"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3086457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262DEAD-79CA-45CD-B3BD-8A976770EEBF}"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1815764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62DEAD-79CA-45CD-B3BD-8A976770EEBF}" type="datetimeFigureOut">
              <a:rPr lang="en-GB" smtClean="0"/>
              <a:t>31/05/2017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451844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262DEAD-79CA-45CD-B3BD-8A976770EEBF}" type="datetimeFigureOut">
              <a:rPr lang="en-GB" smtClean="0"/>
              <a:t>31/05/2017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863081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262DEAD-79CA-45CD-B3BD-8A976770EEBF}" type="datetimeFigureOut">
              <a:rPr lang="en-GB" smtClean="0"/>
              <a:t>31/05/2017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2663653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262DEAD-79CA-45CD-B3BD-8A976770EEBF}" type="datetimeFigureOut">
              <a:rPr lang="en-GB" smtClean="0"/>
              <a:t>31/05/2017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3582581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62DEAD-79CA-45CD-B3BD-8A976770EEBF}" type="datetimeFigureOut">
              <a:rPr lang="en-GB" smtClean="0"/>
              <a:t>31/05/2017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323257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62DEAD-79CA-45CD-B3BD-8A976770EEBF}" type="datetimeFigureOut">
              <a:rPr lang="en-GB" smtClean="0"/>
              <a:t>31/05/2017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973364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62DEAD-79CA-45CD-B3BD-8A976770EEBF}" type="datetimeFigureOut">
              <a:rPr lang="en-GB" smtClean="0"/>
              <a:t>31/05/2017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75F6D2-5FB6-41DE-9F33-DD7DA44E8286}" type="slidenum">
              <a:rPr lang="en-GB" smtClean="0"/>
              <a:t>‹#›</a:t>
            </a:fld>
            <a:endParaRPr lang="en-GB"/>
          </a:p>
        </p:txBody>
      </p:sp>
    </p:spTree>
    <p:extLst>
      <p:ext uri="{BB962C8B-B14F-4D97-AF65-F5344CB8AC3E}">
        <p14:creationId xmlns:p14="http://schemas.microsoft.com/office/powerpoint/2010/main" val="2314181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62DEAD-79CA-45CD-B3BD-8A976770EEBF}" type="datetimeFigureOut">
              <a:rPr lang="en-GB" smtClean="0"/>
              <a:t>31/05/2017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5F6D2-5FB6-41DE-9F33-DD7DA44E8286}" type="slidenum">
              <a:rPr lang="en-GB" smtClean="0"/>
              <a:t>‹#›</a:t>
            </a:fld>
            <a:endParaRPr lang="en-GB"/>
          </a:p>
        </p:txBody>
      </p:sp>
    </p:spTree>
    <p:extLst>
      <p:ext uri="{BB962C8B-B14F-4D97-AF65-F5344CB8AC3E}">
        <p14:creationId xmlns:p14="http://schemas.microsoft.com/office/powerpoint/2010/main" val="2238577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5" name="Rectangle 4"/>
          <p:cNvSpPr/>
          <p:nvPr/>
        </p:nvSpPr>
        <p:spPr>
          <a:xfrm>
            <a:off x="669701" y="943463"/>
            <a:ext cx="10895527" cy="5509200"/>
          </a:xfrm>
          <a:prstGeom prst="rect">
            <a:avLst/>
          </a:prstGeom>
          <a:solidFill>
            <a:schemeClr val="bg1"/>
          </a:solidFill>
        </p:spPr>
        <p:txBody>
          <a:bodyPr wrap="square">
            <a:spAutoFit/>
          </a:bodyPr>
          <a:lstStyle/>
          <a:p>
            <a:pPr algn="just"/>
            <a:r>
              <a:rPr lang="en-GB" sz="3200" baseline="30000" dirty="0" smtClean="0">
                <a:latin typeface="Times New Roman" panose="02020603050405020304" pitchFamily="18" charset="0"/>
                <a:cs typeface="Times New Roman" panose="02020603050405020304" pitchFamily="18" charset="0"/>
              </a:rPr>
              <a:t>18 </a:t>
            </a:r>
            <a:r>
              <a:rPr lang="en-GB" sz="3200" dirty="0" smtClean="0">
                <a:latin typeface="Times New Roman" panose="02020603050405020304" pitchFamily="18" charset="0"/>
                <a:cs typeface="Times New Roman" panose="02020603050405020304" pitchFamily="18" charset="0"/>
              </a:rPr>
              <a:t>A certain ruler asked him, “Good teacher, what must I do to inherit eternal life?” </a:t>
            </a:r>
            <a:r>
              <a:rPr lang="en-GB" sz="3200" baseline="30000" dirty="0" smtClean="0">
                <a:latin typeface="Times New Roman" panose="02020603050405020304" pitchFamily="18" charset="0"/>
                <a:cs typeface="Times New Roman" panose="02020603050405020304" pitchFamily="18" charset="0"/>
              </a:rPr>
              <a:t>19 </a:t>
            </a:r>
            <a:r>
              <a:rPr lang="en-GB" sz="3200" dirty="0" smtClean="0">
                <a:latin typeface="Times New Roman" panose="02020603050405020304" pitchFamily="18" charset="0"/>
                <a:cs typeface="Times New Roman" panose="02020603050405020304" pitchFamily="18" charset="0"/>
              </a:rPr>
              <a:t>“Why do you call me good?” Jesus answered. “No one is good—except God alone. </a:t>
            </a:r>
            <a:r>
              <a:rPr lang="en-GB" sz="3200" baseline="30000" dirty="0" smtClean="0">
                <a:latin typeface="Times New Roman" panose="02020603050405020304" pitchFamily="18" charset="0"/>
                <a:cs typeface="Times New Roman" panose="02020603050405020304" pitchFamily="18" charset="0"/>
              </a:rPr>
              <a:t>20 </a:t>
            </a:r>
            <a:r>
              <a:rPr lang="en-GB" sz="3200" dirty="0" smtClean="0">
                <a:latin typeface="Times New Roman" panose="02020603050405020304" pitchFamily="18" charset="0"/>
                <a:cs typeface="Times New Roman" panose="02020603050405020304" pitchFamily="18" charset="0"/>
              </a:rPr>
              <a:t>You know the commandments: ‘You shall not commit adultery, you shall not murder, you shall not steal, you shall not give false testimony, honour your father and mother.’” </a:t>
            </a:r>
            <a:r>
              <a:rPr lang="en-GB" sz="3200" baseline="30000" dirty="0" smtClean="0">
                <a:latin typeface="Times New Roman" panose="02020603050405020304" pitchFamily="18" charset="0"/>
                <a:cs typeface="Times New Roman" panose="02020603050405020304" pitchFamily="18" charset="0"/>
              </a:rPr>
              <a:t>21 </a:t>
            </a:r>
            <a:r>
              <a:rPr lang="en-GB" sz="3200" dirty="0" smtClean="0">
                <a:latin typeface="Times New Roman" panose="02020603050405020304" pitchFamily="18" charset="0"/>
                <a:cs typeface="Times New Roman" panose="02020603050405020304" pitchFamily="18" charset="0"/>
              </a:rPr>
              <a:t>“All these I have kept since I was a boy,” he said. </a:t>
            </a:r>
            <a:r>
              <a:rPr lang="en-GB" sz="3200" baseline="30000" dirty="0" smtClean="0">
                <a:latin typeface="Times New Roman" panose="02020603050405020304" pitchFamily="18" charset="0"/>
                <a:cs typeface="Times New Roman" panose="02020603050405020304" pitchFamily="18" charset="0"/>
              </a:rPr>
              <a:t>22 </a:t>
            </a:r>
            <a:r>
              <a:rPr lang="en-GB" sz="3200" dirty="0" smtClean="0">
                <a:latin typeface="Times New Roman" panose="02020603050405020304" pitchFamily="18" charset="0"/>
                <a:cs typeface="Times New Roman" panose="02020603050405020304" pitchFamily="18" charset="0"/>
              </a:rPr>
              <a:t>When Jesus heard this, he said to him, “You still lack one thing. Sell everything you have and give to the poor, and you will have treasure in heaven. Then come, follow me.” </a:t>
            </a:r>
          </a:p>
          <a:p>
            <a:pPr algn="just"/>
            <a:r>
              <a:rPr lang="en-GB" sz="3200" b="1" i="1" dirty="0" smtClean="0">
                <a:latin typeface="Times New Roman" panose="02020603050405020304" pitchFamily="18" charset="0"/>
                <a:cs typeface="Times New Roman" panose="02020603050405020304" pitchFamily="18" charset="0"/>
              </a:rPr>
              <a:t>Luke 18:18-27 (NIV)</a:t>
            </a:r>
            <a:endParaRPr lang="en-GB" sz="3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24571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p:nvPr/>
        </p:nvSpPr>
        <p:spPr>
          <a:xfrm>
            <a:off x="506437" y="2697676"/>
            <a:ext cx="10578905" cy="1508105"/>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We could be good but </a:t>
            </a:r>
            <a:r>
              <a:rPr lang="en-GB" sz="3600" dirty="0" smtClean="0">
                <a:latin typeface="Times New Roman" panose="02020603050405020304" pitchFamily="18" charset="0"/>
                <a:cs typeface="Times New Roman" panose="02020603050405020304" pitchFamily="18" charset="0"/>
              </a:rPr>
              <a:t>not </a:t>
            </a:r>
            <a:r>
              <a:rPr lang="en-GB" sz="3600" dirty="0">
                <a:latin typeface="Times New Roman" panose="02020603050405020304" pitchFamily="18" charset="0"/>
                <a:cs typeface="Times New Roman" panose="02020603050405020304" pitchFamily="18" charset="0"/>
              </a:rPr>
              <a:t>saved, salvation in Jesus’ teaching implies the call to service versus </a:t>
            </a:r>
            <a:r>
              <a:rPr lang="en-GB" sz="3600" dirty="0" smtClean="0">
                <a:latin typeface="Times New Roman" panose="02020603050405020304" pitchFamily="18" charset="0"/>
                <a:cs typeface="Times New Roman" panose="02020603050405020304" pitchFamily="18" charset="0"/>
              </a:rPr>
              <a:t>power.</a:t>
            </a:r>
          </a:p>
          <a:p>
            <a:pPr algn="just"/>
            <a:r>
              <a:rPr lang="en-GB" sz="2000" b="1" i="1" dirty="0">
                <a:solidFill>
                  <a:srgbClr val="000099"/>
                </a:solidFill>
                <a:latin typeface="Times New Roman" panose="02020603050405020304" pitchFamily="18" charset="0"/>
                <a:cs typeface="Times New Roman" panose="02020603050405020304" pitchFamily="18" charset="0"/>
              </a:rPr>
              <a:t>McKnight, S &amp; Osborne, G., 2004, p360</a:t>
            </a:r>
          </a:p>
        </p:txBody>
      </p:sp>
      <p:sp>
        <p:nvSpPr>
          <p:cNvPr id="5" name="Rectangle 4"/>
          <p:cNvSpPr/>
          <p:nvPr/>
        </p:nvSpPr>
        <p:spPr>
          <a:xfrm>
            <a:off x="2192409" y="252490"/>
            <a:ext cx="6207469" cy="707886"/>
          </a:xfrm>
          <a:prstGeom prst="rect">
            <a:avLst/>
          </a:prstGeom>
        </p:spPr>
        <p:txBody>
          <a:bodyPr wrap="none">
            <a:spAutoFit/>
          </a:bodyPr>
          <a:lstStyle/>
          <a:p>
            <a:r>
              <a:rPr lang="en-GB" sz="4000" b="1" dirty="0" smtClean="0">
                <a:solidFill>
                  <a:srgbClr val="FFFF00"/>
                </a:solidFill>
                <a:latin typeface="Times New Roman" panose="02020603050405020304" pitchFamily="18" charset="0"/>
                <a:cs typeface="Times New Roman" panose="02020603050405020304" pitchFamily="18" charset="0"/>
              </a:rPr>
              <a:t>II. Obstacles </a:t>
            </a:r>
            <a:r>
              <a:rPr lang="en-GB" sz="4000" b="1" dirty="0">
                <a:solidFill>
                  <a:srgbClr val="FFFF00"/>
                </a:solidFill>
                <a:latin typeface="Times New Roman" panose="02020603050405020304" pitchFamily="18" charset="0"/>
                <a:cs typeface="Times New Roman" panose="02020603050405020304" pitchFamily="18" charset="0"/>
              </a:rPr>
              <a:t>for eternal life</a:t>
            </a:r>
            <a:endParaRPr lang="en-GB" sz="4000" dirty="0">
              <a:solidFill>
                <a:srgbClr val="FFFF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359027" y="1323763"/>
            <a:ext cx="9251251" cy="646331"/>
          </a:xfrm>
          <a:prstGeom prst="rect">
            <a:avLst/>
          </a:prstGeom>
        </p:spPr>
        <p:txBody>
          <a:bodyPr wrap="none">
            <a:spAutoFit/>
          </a:bodyPr>
          <a:lstStyle/>
          <a:p>
            <a:pPr marL="228600" marR="0" algn="just">
              <a:spcBef>
                <a:spcPts val="0"/>
              </a:spcBef>
              <a:spcAft>
                <a:spcPts val="0"/>
              </a:spcAft>
            </a:pPr>
            <a:r>
              <a:rPr lang="en-GB" sz="3600" b="1" dirty="0" smtClean="0">
                <a:solidFill>
                  <a:schemeClr val="bg1"/>
                </a:solidFill>
                <a:effectLst/>
                <a:latin typeface="Times New Roman" panose="02020603050405020304" pitchFamily="18" charset="0"/>
                <a:ea typeface="Times New Roman" panose="02020603050405020304" pitchFamily="18" charset="0"/>
              </a:rPr>
              <a:t>First obstacle is when we want to be Good</a:t>
            </a:r>
            <a:r>
              <a:rPr lang="en-GB" sz="3600" dirty="0" smtClean="0">
                <a:solidFill>
                  <a:schemeClr val="bg1"/>
                </a:solidFill>
                <a:effectLst/>
                <a:latin typeface="Times New Roman" panose="02020603050405020304" pitchFamily="18" charset="0"/>
                <a:ea typeface="Times New Roman" panose="02020603050405020304" pitchFamily="18" charset="0"/>
              </a:rPr>
              <a:t>…</a:t>
            </a:r>
            <a:endParaRPr lang="en-GB" sz="3600" dirty="0">
              <a:solidFill>
                <a:schemeClr val="bg1"/>
              </a:solidFill>
              <a:effectLst/>
              <a:latin typeface="Times New Roman" panose="02020603050405020304" pitchFamily="18" charset="0"/>
              <a:ea typeface="Times New Roman" panose="02020603050405020304" pitchFamily="18" charset="0"/>
            </a:endParaRPr>
          </a:p>
        </p:txBody>
      </p:sp>
      <p:sp>
        <p:nvSpPr>
          <p:cNvPr id="4" name="Rectangle 3"/>
          <p:cNvSpPr/>
          <p:nvPr/>
        </p:nvSpPr>
        <p:spPr>
          <a:xfrm>
            <a:off x="506437" y="4610197"/>
            <a:ext cx="9648795" cy="646331"/>
          </a:xfrm>
          <a:prstGeom prst="rect">
            <a:avLst/>
          </a:prstGeom>
        </p:spPr>
        <p:txBody>
          <a:bodyPr wrap="none">
            <a:spAutoFit/>
          </a:bodyPr>
          <a:lstStyle/>
          <a:p>
            <a:r>
              <a:rPr lang="en-GB" sz="3600" b="1" dirty="0" smtClean="0">
                <a:solidFill>
                  <a:schemeClr val="bg1"/>
                </a:solidFill>
                <a:effectLst/>
                <a:latin typeface="Times New Roman" panose="02020603050405020304" pitchFamily="18" charset="0"/>
                <a:ea typeface="Times New Roman" panose="02020603050405020304" pitchFamily="18" charset="0"/>
              </a:rPr>
              <a:t>Second, Salvation is not a simple ‘emotional lift’</a:t>
            </a:r>
            <a:endParaRPr lang="en-GB" sz="3600" dirty="0">
              <a:solidFill>
                <a:schemeClr val="bg1"/>
              </a:solidFill>
            </a:endParaRPr>
          </a:p>
        </p:txBody>
      </p:sp>
      <p:sp>
        <p:nvSpPr>
          <p:cNvPr id="6" name="Rectangle 5"/>
          <p:cNvSpPr/>
          <p:nvPr/>
        </p:nvSpPr>
        <p:spPr>
          <a:xfrm>
            <a:off x="982393" y="5412937"/>
            <a:ext cx="10384302" cy="1077218"/>
          </a:xfrm>
          <a:prstGeom prst="rect">
            <a:avLst/>
          </a:prstGeom>
        </p:spPr>
        <p:txBody>
          <a:bodyPr wrap="square">
            <a:spAutoFit/>
          </a:bodyPr>
          <a:lstStyle/>
          <a:p>
            <a:pPr algn="just"/>
            <a:r>
              <a:rPr lang="en-GB" sz="3200" dirty="0" smtClean="0">
                <a:solidFill>
                  <a:srgbClr val="FFFF00"/>
                </a:solidFill>
                <a:effectLst/>
                <a:latin typeface="Times New Roman" panose="02020603050405020304" pitchFamily="18" charset="0"/>
                <a:ea typeface="Times New Roman" panose="02020603050405020304" pitchFamily="18" charset="0"/>
              </a:rPr>
              <a:t>This man realized he needed something but he was simply looking for something that could fill his empty heart.</a:t>
            </a:r>
            <a:endParaRPr lang="en-GB" sz="3200" dirty="0">
              <a:solidFill>
                <a:srgbClr val="FFFF00"/>
              </a:solidFill>
            </a:endParaRPr>
          </a:p>
        </p:txBody>
      </p:sp>
    </p:spTree>
    <p:extLst>
      <p:ext uri="{BB962C8B-B14F-4D97-AF65-F5344CB8AC3E}">
        <p14:creationId xmlns:p14="http://schemas.microsoft.com/office/powerpoint/2010/main" val="782662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2" grpId="0"/>
      <p:bldP spid="4"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1045046" y="252086"/>
            <a:ext cx="9110186" cy="707886"/>
          </a:xfrm>
          <a:prstGeom prst="rect">
            <a:avLst/>
          </a:prstGeom>
        </p:spPr>
        <p:txBody>
          <a:bodyPr wrap="none">
            <a:spAutoFit/>
          </a:bodyPr>
          <a:lstStyle/>
          <a:p>
            <a:r>
              <a:rPr lang="en-GB" sz="4000" b="1" dirty="0">
                <a:solidFill>
                  <a:srgbClr val="FFFF00"/>
                </a:solidFill>
                <a:latin typeface="Times New Roman" panose="02020603050405020304" pitchFamily="18" charset="0"/>
                <a:cs typeface="Times New Roman" panose="02020603050405020304" pitchFamily="18" charset="0"/>
              </a:rPr>
              <a:t>III. Every obstacle could be beat by faith</a:t>
            </a:r>
            <a:endParaRPr lang="en-GB" sz="4000" dirty="0">
              <a:solidFill>
                <a:srgbClr val="FFFF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379828" y="1291103"/>
            <a:ext cx="11352628" cy="584775"/>
          </a:xfrm>
          <a:prstGeom prst="rect">
            <a:avLst/>
          </a:prstGeom>
        </p:spPr>
        <p:txBody>
          <a:bodyPr wrap="square">
            <a:spAutoFit/>
          </a:bodyPr>
          <a:lstStyle/>
          <a:p>
            <a:r>
              <a:rPr lang="en-GB" sz="3200" dirty="0" smtClean="0">
                <a:solidFill>
                  <a:schemeClr val="bg1"/>
                </a:solidFill>
                <a:effectLst/>
                <a:latin typeface="Times New Roman" panose="02020603050405020304" pitchFamily="18" charset="0"/>
                <a:ea typeface="Times New Roman" panose="02020603050405020304" pitchFamily="18" charset="0"/>
              </a:rPr>
              <a:t>In this passage there is a warning against affection to possessions</a:t>
            </a:r>
            <a:endParaRPr lang="en-GB" sz="3200" dirty="0">
              <a:solidFill>
                <a:schemeClr val="bg1"/>
              </a:solidFill>
            </a:endParaRPr>
          </a:p>
        </p:txBody>
      </p:sp>
      <p:sp>
        <p:nvSpPr>
          <p:cNvPr id="8" name="Rectangle 7"/>
          <p:cNvSpPr/>
          <p:nvPr/>
        </p:nvSpPr>
        <p:spPr>
          <a:xfrm>
            <a:off x="2571822" y="2083209"/>
            <a:ext cx="6550191" cy="584775"/>
          </a:xfrm>
          <a:prstGeom prst="rect">
            <a:avLst/>
          </a:prstGeom>
        </p:spPr>
        <p:txBody>
          <a:bodyPr wrap="none">
            <a:spAutoFit/>
          </a:bodyPr>
          <a:lstStyle/>
          <a:p>
            <a:r>
              <a:rPr lang="en-GB" sz="3200" dirty="0">
                <a:solidFill>
                  <a:srgbClr val="FFFF00"/>
                </a:solidFill>
                <a:latin typeface="Times New Roman" panose="02020603050405020304" pitchFamily="18" charset="0"/>
                <a:ea typeface="Times New Roman" panose="02020603050405020304" pitchFamily="18" charset="0"/>
              </a:rPr>
              <a:t>P</a:t>
            </a:r>
            <a:r>
              <a:rPr lang="en-GB" sz="3200" dirty="0" smtClean="0">
                <a:solidFill>
                  <a:srgbClr val="FFFF00"/>
                </a:solidFill>
                <a:effectLst/>
                <a:latin typeface="Times New Roman" panose="02020603050405020304" pitchFamily="18" charset="0"/>
                <a:ea typeface="Times New Roman" panose="02020603050405020304" pitchFamily="18" charset="0"/>
              </a:rPr>
              <a:t>ositive uses of money or possessions.</a:t>
            </a:r>
            <a:endParaRPr lang="en-GB" sz="3200" dirty="0">
              <a:solidFill>
                <a:srgbClr val="FFFF00"/>
              </a:solidFill>
            </a:endParaRPr>
          </a:p>
        </p:txBody>
      </p:sp>
      <p:sp>
        <p:nvSpPr>
          <p:cNvPr id="9" name="Rectangle 8"/>
          <p:cNvSpPr/>
          <p:nvPr/>
        </p:nvSpPr>
        <p:spPr>
          <a:xfrm>
            <a:off x="211016" y="2687557"/>
            <a:ext cx="11690251" cy="4031873"/>
          </a:xfrm>
          <a:prstGeom prst="rect">
            <a:avLst/>
          </a:prstGeom>
          <a:solidFill>
            <a:schemeClr val="bg1"/>
          </a:solidFill>
        </p:spPr>
        <p:txBody>
          <a:bodyPr wrap="square">
            <a:spAutoFit/>
          </a:bodyPr>
          <a:lstStyle/>
          <a:p>
            <a:pPr algn="just"/>
            <a:r>
              <a:rPr lang="en-GB" sz="3200" dirty="0" smtClean="0">
                <a:latin typeface="Times New Roman" panose="02020603050405020304" pitchFamily="18" charset="0"/>
                <a:cs typeface="Times New Roman" panose="02020603050405020304" pitchFamily="18" charset="0"/>
              </a:rPr>
              <a:t>After this, Jesus </a:t>
            </a:r>
            <a:r>
              <a:rPr lang="en-GB" sz="3200" dirty="0" smtClean="0">
                <a:latin typeface="Times New Roman" panose="02020603050405020304" pitchFamily="18" charset="0"/>
                <a:cs typeface="Times New Roman" panose="02020603050405020304" pitchFamily="18" charset="0"/>
              </a:rPr>
              <a:t>travelled </a:t>
            </a:r>
            <a:r>
              <a:rPr lang="en-GB" sz="3200" dirty="0" smtClean="0">
                <a:latin typeface="Times New Roman" panose="02020603050405020304" pitchFamily="18" charset="0"/>
                <a:cs typeface="Times New Roman" panose="02020603050405020304" pitchFamily="18" charset="0"/>
              </a:rPr>
              <a:t>about from one town and village to another, proclaiming the good news of the kingdom of God. The Twelve were with him, </a:t>
            </a:r>
            <a:r>
              <a:rPr lang="en-GB" sz="3200" baseline="30000" dirty="0" smtClean="0">
                <a:latin typeface="Times New Roman" panose="02020603050405020304" pitchFamily="18" charset="0"/>
                <a:cs typeface="Times New Roman" panose="02020603050405020304" pitchFamily="18" charset="0"/>
              </a:rPr>
              <a:t>2 </a:t>
            </a:r>
            <a:r>
              <a:rPr lang="en-GB" sz="3200" dirty="0" smtClean="0">
                <a:latin typeface="Times New Roman" panose="02020603050405020304" pitchFamily="18" charset="0"/>
                <a:cs typeface="Times New Roman" panose="02020603050405020304" pitchFamily="18" charset="0"/>
              </a:rPr>
              <a:t>and also some women who had been cured of evil spirits and diseases: Mary (called Magdalene) from whom seven demons had come out; </a:t>
            </a:r>
            <a:r>
              <a:rPr lang="en-GB" sz="3200" baseline="30000" dirty="0" smtClean="0">
                <a:latin typeface="Times New Roman" panose="02020603050405020304" pitchFamily="18" charset="0"/>
                <a:cs typeface="Times New Roman" panose="02020603050405020304" pitchFamily="18" charset="0"/>
              </a:rPr>
              <a:t>3 </a:t>
            </a:r>
            <a:r>
              <a:rPr lang="en-GB" sz="3200" dirty="0" smtClean="0">
                <a:latin typeface="Times New Roman" panose="02020603050405020304" pitchFamily="18" charset="0"/>
                <a:cs typeface="Times New Roman" panose="02020603050405020304" pitchFamily="18" charset="0"/>
              </a:rPr>
              <a:t>Joanna the wife of </a:t>
            </a:r>
            <a:r>
              <a:rPr lang="en-GB" sz="3200" dirty="0" err="1" smtClean="0">
                <a:latin typeface="Times New Roman" panose="02020603050405020304" pitchFamily="18" charset="0"/>
                <a:cs typeface="Times New Roman" panose="02020603050405020304" pitchFamily="18" charset="0"/>
              </a:rPr>
              <a:t>Chuza</a:t>
            </a:r>
            <a:r>
              <a:rPr lang="en-GB" sz="3200" dirty="0" smtClean="0">
                <a:latin typeface="Times New Roman" panose="02020603050405020304" pitchFamily="18" charset="0"/>
                <a:cs typeface="Times New Roman" panose="02020603050405020304" pitchFamily="18" charset="0"/>
              </a:rPr>
              <a:t>, the manager of Herod’s household; Susanna; and many others. </a:t>
            </a:r>
            <a:r>
              <a:rPr lang="en-GB" sz="3200" dirty="0" smtClean="0">
                <a:solidFill>
                  <a:srgbClr val="FF0000"/>
                </a:solidFill>
                <a:latin typeface="Times New Roman" panose="02020603050405020304" pitchFamily="18" charset="0"/>
                <a:cs typeface="Times New Roman" panose="02020603050405020304" pitchFamily="18" charset="0"/>
              </a:rPr>
              <a:t>These women were helping to support them out of their own means.</a:t>
            </a:r>
          </a:p>
          <a:p>
            <a:pPr algn="just"/>
            <a:r>
              <a:rPr lang="en-GB" sz="3200" b="1" i="1" dirty="0" smtClean="0">
                <a:latin typeface="Times New Roman" panose="02020603050405020304" pitchFamily="18" charset="0"/>
                <a:cs typeface="Times New Roman" panose="02020603050405020304" pitchFamily="18" charset="0"/>
              </a:rPr>
              <a:t>Luke 8:1-3 (NIV)</a:t>
            </a:r>
            <a:endParaRPr lang="en-GB" sz="3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1294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arn(inVertical)">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arn(inVertical)">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1045046" y="252086"/>
            <a:ext cx="9110186" cy="707886"/>
          </a:xfrm>
          <a:prstGeom prst="rect">
            <a:avLst/>
          </a:prstGeom>
        </p:spPr>
        <p:txBody>
          <a:bodyPr wrap="none">
            <a:spAutoFit/>
          </a:bodyPr>
          <a:lstStyle/>
          <a:p>
            <a:r>
              <a:rPr lang="en-GB" sz="4000" b="1" dirty="0">
                <a:solidFill>
                  <a:srgbClr val="FFFF00"/>
                </a:solidFill>
                <a:latin typeface="Times New Roman" panose="02020603050405020304" pitchFamily="18" charset="0"/>
                <a:cs typeface="Times New Roman" panose="02020603050405020304" pitchFamily="18" charset="0"/>
              </a:rPr>
              <a:t>III. Every obstacle could be beat by faith</a:t>
            </a:r>
            <a:endParaRPr lang="en-GB" sz="4000" dirty="0">
              <a:solidFill>
                <a:srgbClr val="FFFF00"/>
              </a:solidFill>
              <a:latin typeface="Times New Roman" panose="02020603050405020304" pitchFamily="18" charset="0"/>
              <a:cs typeface="Times New Roman" panose="02020603050405020304" pitchFamily="18" charset="0"/>
            </a:endParaRPr>
          </a:p>
        </p:txBody>
      </p:sp>
      <p:sp>
        <p:nvSpPr>
          <p:cNvPr id="9" name="Rectangle 8"/>
          <p:cNvSpPr/>
          <p:nvPr/>
        </p:nvSpPr>
        <p:spPr>
          <a:xfrm>
            <a:off x="633048" y="1644611"/>
            <a:ext cx="10578904" cy="1508105"/>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Those willing to be saved and to enter into his Kingdom are asked to </a:t>
            </a:r>
            <a:r>
              <a:rPr lang="en-GB" sz="3600" dirty="0">
                <a:solidFill>
                  <a:srgbClr val="FF0000"/>
                </a:solidFill>
                <a:latin typeface="Times New Roman" panose="02020603050405020304" pitchFamily="18" charset="0"/>
                <a:cs typeface="Times New Roman" panose="02020603050405020304" pitchFamily="18" charset="0"/>
              </a:rPr>
              <a:t>‘</a:t>
            </a:r>
            <a:r>
              <a:rPr lang="en-GB" sz="3600" dirty="0" smtClean="0">
                <a:solidFill>
                  <a:srgbClr val="FF0000"/>
                </a:solidFill>
                <a:latin typeface="Times New Roman" panose="02020603050405020304" pitchFamily="18" charset="0"/>
                <a:cs typeface="Times New Roman" panose="02020603050405020304" pitchFamily="18" charset="0"/>
              </a:rPr>
              <a:t>leave </a:t>
            </a:r>
            <a:r>
              <a:rPr lang="en-GB" sz="3600" dirty="0">
                <a:solidFill>
                  <a:srgbClr val="FF0000"/>
                </a:solidFill>
                <a:latin typeface="Times New Roman" panose="02020603050405020304" pitchFamily="18" charset="0"/>
                <a:cs typeface="Times New Roman" panose="02020603050405020304" pitchFamily="18" charset="0"/>
              </a:rPr>
              <a:t>all for Jesus</a:t>
            </a:r>
            <a:r>
              <a:rPr lang="en-GB" sz="3600" dirty="0" smtClean="0">
                <a:solidFill>
                  <a:srgbClr val="FF0000"/>
                </a:solidFill>
                <a:latin typeface="Times New Roman" panose="02020603050405020304" pitchFamily="18" charset="0"/>
                <a:cs typeface="Times New Roman" panose="02020603050405020304" pitchFamily="18" charset="0"/>
              </a:rPr>
              <a:t>’.</a:t>
            </a:r>
          </a:p>
          <a:p>
            <a:pPr algn="just"/>
            <a:r>
              <a:rPr lang="en-GB" sz="2000" b="1" i="1" dirty="0">
                <a:solidFill>
                  <a:srgbClr val="000099"/>
                </a:solidFill>
                <a:latin typeface="Times New Roman" panose="02020603050405020304" pitchFamily="18" charset="0"/>
                <a:cs typeface="Times New Roman" panose="02020603050405020304" pitchFamily="18" charset="0"/>
              </a:rPr>
              <a:t>McKnight, S &amp; Osborne, G., 2004, p368 </a:t>
            </a:r>
          </a:p>
        </p:txBody>
      </p:sp>
      <p:sp>
        <p:nvSpPr>
          <p:cNvPr id="2" name="Rectangle 1"/>
          <p:cNvSpPr/>
          <p:nvPr/>
        </p:nvSpPr>
        <p:spPr>
          <a:xfrm>
            <a:off x="895644" y="3837355"/>
            <a:ext cx="9739532" cy="1200329"/>
          </a:xfrm>
          <a:prstGeom prst="rect">
            <a:avLst/>
          </a:prstGeom>
        </p:spPr>
        <p:txBody>
          <a:bodyPr wrap="square">
            <a:spAutoFit/>
          </a:bodyPr>
          <a:lstStyle/>
          <a:p>
            <a:pPr marL="114300" marR="0" indent="-114300">
              <a:spcBef>
                <a:spcPts val="0"/>
              </a:spcBef>
              <a:spcAft>
                <a:spcPts val="0"/>
              </a:spcAft>
            </a:pPr>
            <a:r>
              <a:rPr lang="en-GB" sz="3600" dirty="0" smtClean="0">
                <a:solidFill>
                  <a:schemeClr val="bg1"/>
                </a:solidFill>
                <a:effectLst/>
                <a:latin typeface="Times New Roman" panose="02020603050405020304" pitchFamily="18" charset="0"/>
                <a:ea typeface="Times New Roman" panose="02020603050405020304" pitchFamily="18" charset="0"/>
              </a:rPr>
              <a:t>Family, wealth and possessions are to be left in the hands of God.</a:t>
            </a:r>
            <a:endParaRPr lang="en-GB" sz="3600" dirty="0">
              <a:solidFill>
                <a:schemeClr val="bg1"/>
              </a:solidFill>
              <a:effectLst/>
              <a:latin typeface="Times New Roman" panose="02020603050405020304" pitchFamily="18" charset="0"/>
              <a:ea typeface="Times New Roman" panose="02020603050405020304" pitchFamily="18" charset="0"/>
            </a:endParaRPr>
          </a:p>
        </p:txBody>
      </p:sp>
      <p:sp>
        <p:nvSpPr>
          <p:cNvPr id="3" name="Rectangle 2"/>
          <p:cNvSpPr/>
          <p:nvPr/>
        </p:nvSpPr>
        <p:spPr>
          <a:xfrm>
            <a:off x="4364094" y="5467029"/>
            <a:ext cx="2088200" cy="830997"/>
          </a:xfrm>
          <a:prstGeom prst="rect">
            <a:avLst/>
          </a:prstGeom>
        </p:spPr>
        <p:txBody>
          <a:bodyPr wrap="none">
            <a:spAutoFit/>
          </a:bodyPr>
          <a:lstStyle/>
          <a:p>
            <a:r>
              <a:rPr lang="en-GB" sz="4800" b="1" dirty="0" smtClean="0">
                <a:solidFill>
                  <a:srgbClr val="FFFF00"/>
                </a:solidFill>
                <a:effectLst/>
                <a:latin typeface="Times New Roman" panose="02020603050405020304" pitchFamily="18" charset="0"/>
                <a:ea typeface="Times New Roman" panose="02020603050405020304" pitchFamily="18" charset="0"/>
              </a:rPr>
              <a:t>FAITH</a:t>
            </a:r>
            <a:endParaRPr lang="en-GB" sz="4800" b="1" dirty="0">
              <a:solidFill>
                <a:srgbClr val="FFFF00"/>
              </a:solidFill>
            </a:endParaRPr>
          </a:p>
        </p:txBody>
      </p:sp>
    </p:spTree>
    <p:extLst>
      <p:ext uri="{BB962C8B-B14F-4D97-AF65-F5344CB8AC3E}">
        <p14:creationId xmlns:p14="http://schemas.microsoft.com/office/powerpoint/2010/main" val="260364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arn(inVertical)">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p:cNvSpPr/>
          <p:nvPr/>
        </p:nvSpPr>
        <p:spPr>
          <a:xfrm>
            <a:off x="633048" y="1644611"/>
            <a:ext cx="10578904" cy="1754326"/>
          </a:xfrm>
          <a:prstGeom prst="rect">
            <a:avLst/>
          </a:prstGeom>
          <a:solidFill>
            <a:schemeClr val="bg1"/>
          </a:solidFill>
        </p:spPr>
        <p:txBody>
          <a:bodyPr wrap="square">
            <a:spAutoFit/>
          </a:bodyPr>
          <a:lstStyle/>
          <a:p>
            <a:r>
              <a:rPr lang="en-GB" sz="3600" dirty="0" smtClean="0">
                <a:latin typeface="Times New Roman" panose="02020603050405020304" pitchFamily="18" charset="0"/>
                <a:cs typeface="Times New Roman" panose="02020603050405020304" pitchFamily="18" charset="0"/>
              </a:rPr>
              <a:t>Jesus replied, “What is impossible with man is possible with God.”</a:t>
            </a:r>
          </a:p>
          <a:p>
            <a:pPr algn="just"/>
            <a:r>
              <a:rPr lang="en-GB" sz="3600" b="1" i="1" dirty="0" smtClean="0">
                <a:latin typeface="Times New Roman" panose="02020603050405020304" pitchFamily="18" charset="0"/>
                <a:cs typeface="Times New Roman" panose="02020603050405020304" pitchFamily="18" charset="0"/>
              </a:rPr>
              <a:t>Luke 18:27 (NIV)</a:t>
            </a:r>
            <a:endParaRPr lang="en-GB" sz="3600" b="1" i="1" dirty="0">
              <a:latin typeface="Times New Roman" panose="02020603050405020304" pitchFamily="18" charset="0"/>
              <a:cs typeface="Times New Roman" panose="02020603050405020304" pitchFamily="18" charset="0"/>
            </a:endParaRPr>
          </a:p>
        </p:txBody>
      </p:sp>
      <p:sp>
        <p:nvSpPr>
          <p:cNvPr id="4" name="Rectangle 3"/>
          <p:cNvSpPr/>
          <p:nvPr/>
        </p:nvSpPr>
        <p:spPr>
          <a:xfrm>
            <a:off x="895644" y="225074"/>
            <a:ext cx="9950547" cy="1077218"/>
          </a:xfrm>
          <a:prstGeom prst="rect">
            <a:avLst/>
          </a:prstGeom>
        </p:spPr>
        <p:txBody>
          <a:bodyPr wrap="square">
            <a:spAutoFit/>
          </a:bodyPr>
          <a:lstStyle/>
          <a:p>
            <a:r>
              <a:rPr lang="en-GB" sz="3200" dirty="0" smtClean="0">
                <a:solidFill>
                  <a:schemeClr val="bg1"/>
                </a:solidFill>
                <a:effectLst/>
                <a:latin typeface="Times New Roman" panose="02020603050405020304" pitchFamily="18" charset="0"/>
                <a:ea typeface="Times New Roman" panose="02020603050405020304" pitchFamily="18" charset="0"/>
              </a:rPr>
              <a:t>For the disciples it appears an impossible task to enter into the Kingdom of God.</a:t>
            </a:r>
            <a:endParaRPr lang="en-GB" sz="3200" dirty="0">
              <a:solidFill>
                <a:schemeClr val="bg1"/>
              </a:solidFill>
            </a:endParaRPr>
          </a:p>
        </p:txBody>
      </p:sp>
      <p:sp>
        <p:nvSpPr>
          <p:cNvPr id="6" name="Rectangle 5"/>
          <p:cNvSpPr/>
          <p:nvPr/>
        </p:nvSpPr>
        <p:spPr>
          <a:xfrm>
            <a:off x="379830" y="4034303"/>
            <a:ext cx="11338560" cy="2246769"/>
          </a:xfrm>
          <a:prstGeom prst="rect">
            <a:avLst/>
          </a:prstGeom>
          <a:solidFill>
            <a:srgbClr val="CCFFFF"/>
          </a:solidFill>
        </p:spPr>
        <p:txBody>
          <a:bodyPr wrap="square">
            <a:spAutoFit/>
          </a:bodyPr>
          <a:lstStyle/>
          <a:p>
            <a:pPr algn="just"/>
            <a:r>
              <a:rPr lang="en-GB" sz="4000" dirty="0" smtClean="0">
                <a:effectLst/>
                <a:latin typeface="Times New Roman" panose="02020603050405020304" pitchFamily="18" charset="0"/>
                <a:ea typeface="Times New Roman" panose="02020603050405020304" pitchFamily="18" charset="0"/>
              </a:rPr>
              <a:t>Eternal life is a gift from God, which will not be available for those </a:t>
            </a:r>
            <a:r>
              <a:rPr lang="en-GB" sz="4000" dirty="0" smtClean="0">
                <a:solidFill>
                  <a:srgbClr val="FF0000"/>
                </a:solidFill>
                <a:effectLst/>
                <a:latin typeface="Times New Roman" panose="02020603050405020304" pitchFamily="18" charset="0"/>
                <a:ea typeface="Times New Roman" panose="02020603050405020304" pitchFamily="18" charset="0"/>
              </a:rPr>
              <a:t>‘whose hands are filled with other things’.</a:t>
            </a:r>
          </a:p>
          <a:p>
            <a:pPr algn="just"/>
            <a:r>
              <a:rPr lang="en-GB" sz="2000" b="1" i="1" dirty="0">
                <a:solidFill>
                  <a:srgbClr val="000099"/>
                </a:solidFill>
                <a:latin typeface="Times New Roman" panose="02020603050405020304" pitchFamily="18" charset="0"/>
                <a:cs typeface="Times New Roman" panose="02020603050405020304" pitchFamily="18" charset="0"/>
              </a:rPr>
              <a:t>MacArthur, J., 1988, p95 </a:t>
            </a:r>
          </a:p>
        </p:txBody>
      </p:sp>
    </p:spTree>
    <p:extLst>
      <p:ext uri="{BB962C8B-B14F-4D97-AF65-F5344CB8AC3E}">
        <p14:creationId xmlns:p14="http://schemas.microsoft.com/office/powerpoint/2010/main" val="829949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 grpId="0"/>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p:cNvSpPr/>
          <p:nvPr/>
        </p:nvSpPr>
        <p:spPr>
          <a:xfrm>
            <a:off x="689318" y="2966974"/>
            <a:ext cx="10578904" cy="3416320"/>
          </a:xfrm>
          <a:prstGeom prst="rect">
            <a:avLst/>
          </a:prstGeom>
          <a:solidFill>
            <a:schemeClr val="bg1"/>
          </a:solidFill>
        </p:spPr>
        <p:txBody>
          <a:bodyPr wrap="square">
            <a:spAutoFit/>
          </a:bodyPr>
          <a:lstStyle/>
          <a:p>
            <a:pPr algn="just"/>
            <a:r>
              <a:rPr lang="en-GB" sz="3600" i="1" dirty="0" smtClean="0">
                <a:effectLst/>
                <a:latin typeface="Times New Roman" panose="02020603050405020304" pitchFamily="18" charset="0"/>
                <a:cs typeface="Times New Roman" panose="02020603050405020304" pitchFamily="18" charset="0"/>
              </a:rPr>
              <a:t>“I never would have been able to tithe the first million dollars I ever made if I had not tithed my first salary, which was $1.50 per week. </a:t>
            </a:r>
            <a:r>
              <a:rPr lang="en-GB" sz="3600" i="1" dirty="0" smtClean="0">
                <a:solidFill>
                  <a:srgbClr val="FF0000"/>
                </a:solidFill>
                <a:effectLst/>
                <a:latin typeface="Times New Roman" panose="02020603050405020304" pitchFamily="18" charset="0"/>
                <a:cs typeface="Times New Roman" panose="02020603050405020304" pitchFamily="18" charset="0"/>
              </a:rPr>
              <a:t>I believe it is every man’s religious duty to get all he can honestly and to give all he can. </a:t>
            </a:r>
            <a:r>
              <a:rPr lang="en-GB" sz="3600" i="1" dirty="0" smtClean="0">
                <a:effectLst/>
                <a:latin typeface="Times New Roman" panose="02020603050405020304" pitchFamily="18" charset="0"/>
                <a:cs typeface="Times New Roman" panose="02020603050405020304" pitchFamily="18" charset="0"/>
              </a:rPr>
              <a:t>Think of giving not as a duty but as a privilege.” </a:t>
            </a:r>
            <a:r>
              <a:rPr lang="en-GB" sz="2800" b="1" i="1" dirty="0" smtClean="0">
                <a:solidFill>
                  <a:srgbClr val="000099"/>
                </a:solidFill>
                <a:effectLst/>
                <a:latin typeface="Times New Roman" panose="02020603050405020304" pitchFamily="18" charset="0"/>
                <a:cs typeface="Times New Roman" panose="02020603050405020304" pitchFamily="18" charset="0"/>
              </a:rPr>
              <a:t>– John D. Rockefeller, Jr. (1874-1960) </a:t>
            </a:r>
            <a:endParaRPr lang="en-GB" sz="2800" b="1" i="1" dirty="0">
              <a:solidFill>
                <a:srgbClr val="000099"/>
              </a:solidFill>
              <a:latin typeface="Times New Roman" panose="02020603050405020304" pitchFamily="18" charset="0"/>
              <a:cs typeface="Times New Roman" panose="02020603050405020304" pitchFamily="18" charset="0"/>
            </a:endParaRPr>
          </a:p>
        </p:txBody>
      </p:sp>
      <p:sp>
        <p:nvSpPr>
          <p:cNvPr id="4" name="Rectangle 3"/>
          <p:cNvSpPr/>
          <p:nvPr/>
        </p:nvSpPr>
        <p:spPr>
          <a:xfrm>
            <a:off x="895644" y="225074"/>
            <a:ext cx="10372578" cy="2062103"/>
          </a:xfrm>
          <a:prstGeom prst="rect">
            <a:avLst/>
          </a:prstGeom>
        </p:spPr>
        <p:txBody>
          <a:bodyPr wrap="square">
            <a:spAutoFit/>
          </a:bodyPr>
          <a:lstStyle/>
          <a:p>
            <a:pPr algn="just"/>
            <a:r>
              <a:rPr lang="en-GB" sz="3200" b="1" dirty="0">
                <a:solidFill>
                  <a:srgbClr val="FFFF00"/>
                </a:solidFill>
                <a:latin typeface="Times New Roman" panose="02020603050405020304" pitchFamily="18" charset="0"/>
                <a:cs typeface="Times New Roman" panose="02020603050405020304" pitchFamily="18" charset="0"/>
              </a:rPr>
              <a:t>Faith cannot operate </a:t>
            </a:r>
            <a:r>
              <a:rPr lang="en-GB" sz="3200" dirty="0">
                <a:solidFill>
                  <a:schemeClr val="bg1"/>
                </a:solidFill>
                <a:latin typeface="Times New Roman" panose="02020603050405020304" pitchFamily="18" charset="0"/>
                <a:cs typeface="Times New Roman" panose="02020603050405020304" pitchFamily="18" charset="0"/>
              </a:rPr>
              <a:t>when God is not having the first </a:t>
            </a:r>
            <a:r>
              <a:rPr lang="en-GB" sz="3200" dirty="0" smtClean="0">
                <a:solidFill>
                  <a:schemeClr val="bg1"/>
                </a:solidFill>
                <a:latin typeface="Times New Roman" panose="02020603050405020304" pitchFamily="18" charset="0"/>
                <a:cs typeface="Times New Roman" panose="02020603050405020304" pitchFamily="18" charset="0"/>
              </a:rPr>
              <a:t>place. Not </a:t>
            </a:r>
            <a:r>
              <a:rPr lang="en-GB" sz="3200" dirty="0">
                <a:solidFill>
                  <a:schemeClr val="bg1"/>
                </a:solidFill>
                <a:latin typeface="Times New Roman" panose="02020603050405020304" pitchFamily="18" charset="0"/>
                <a:cs typeface="Times New Roman" panose="02020603050405020304" pitchFamily="18" charset="0"/>
              </a:rPr>
              <a:t>only wealth could be and obstacle for eternal life but also pride, selfishness, greed, our families, our </a:t>
            </a:r>
            <a:r>
              <a:rPr lang="en-GB" sz="3200" dirty="0" smtClean="0">
                <a:solidFill>
                  <a:schemeClr val="bg1"/>
                </a:solidFill>
                <a:latin typeface="Times New Roman" panose="02020603050405020304" pitchFamily="18" charset="0"/>
                <a:cs typeface="Times New Roman" panose="02020603050405020304" pitchFamily="18" charset="0"/>
              </a:rPr>
              <a:t>job, </a:t>
            </a:r>
            <a:r>
              <a:rPr lang="en-GB" sz="3200" dirty="0">
                <a:solidFill>
                  <a:schemeClr val="bg1"/>
                </a:solidFill>
                <a:latin typeface="Times New Roman" panose="02020603050405020304" pitchFamily="18" charset="0"/>
                <a:cs typeface="Times New Roman" panose="02020603050405020304" pitchFamily="18" charset="0"/>
              </a:rPr>
              <a:t>anything that could come before God.</a:t>
            </a:r>
          </a:p>
        </p:txBody>
      </p:sp>
    </p:spTree>
    <p:extLst>
      <p:ext uri="{BB962C8B-B14F-4D97-AF65-F5344CB8AC3E}">
        <p14:creationId xmlns:p14="http://schemas.microsoft.com/office/powerpoint/2010/main" val="1157542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450166" y="2602514"/>
            <a:ext cx="10818056" cy="646331"/>
          </a:xfrm>
          <a:prstGeom prst="rect">
            <a:avLst/>
          </a:prstGeom>
        </p:spPr>
        <p:txBody>
          <a:bodyPr wrap="square">
            <a:spAutoFit/>
          </a:bodyPr>
          <a:lstStyle/>
          <a:p>
            <a:pPr algn="ctr"/>
            <a:r>
              <a:rPr lang="en-GB" sz="3600" b="1" dirty="0" smtClean="0">
                <a:solidFill>
                  <a:srgbClr val="FFFF00"/>
                </a:solidFill>
                <a:latin typeface="Times New Roman" panose="02020603050405020304" pitchFamily="18" charset="0"/>
                <a:cs typeface="Times New Roman" panose="02020603050405020304" pitchFamily="18" charset="0"/>
              </a:rPr>
              <a:t>“What is impossible with man is possible with God.”</a:t>
            </a:r>
          </a:p>
        </p:txBody>
      </p:sp>
      <p:sp>
        <p:nvSpPr>
          <p:cNvPr id="2" name="Rectangle 1"/>
          <p:cNvSpPr/>
          <p:nvPr/>
        </p:nvSpPr>
        <p:spPr>
          <a:xfrm>
            <a:off x="1711569" y="4219361"/>
            <a:ext cx="8487507" cy="1569660"/>
          </a:xfrm>
          <a:prstGeom prst="rect">
            <a:avLst/>
          </a:prstGeom>
          <a:solidFill>
            <a:schemeClr val="bg1"/>
          </a:solidFill>
        </p:spPr>
        <p:txBody>
          <a:bodyPr wrap="square">
            <a:spAutoFit/>
          </a:bodyPr>
          <a:lstStyle/>
          <a:p>
            <a:pPr marL="114300" marR="0" indent="-114300" algn="just">
              <a:spcBef>
                <a:spcPts val="0"/>
              </a:spcBef>
              <a:spcAft>
                <a:spcPts val="0"/>
              </a:spcAft>
            </a:pPr>
            <a:r>
              <a:rPr lang="en-GB" sz="3200" dirty="0" smtClean="0">
                <a:effectLst/>
                <a:latin typeface="Times New Roman" panose="02020603050405020304" pitchFamily="18" charset="0"/>
                <a:ea typeface="Times New Roman" panose="02020603050405020304" pitchFamily="18" charset="0"/>
              </a:rPr>
              <a:t>“Jesus will not give salvation and eternal life to those who are not willing to turn from sin, possessions, wealth, false religion, or selfishness”</a:t>
            </a:r>
            <a:endParaRPr lang="en-GB" sz="3200" dirty="0">
              <a:effectLst/>
              <a:latin typeface="Times New Roman" panose="02020603050405020304" pitchFamily="18" charset="0"/>
              <a:ea typeface="Times New Roman" panose="02020603050405020304" pitchFamily="18" charset="0"/>
            </a:endParaRPr>
          </a:p>
        </p:txBody>
      </p:sp>
      <p:sp>
        <p:nvSpPr>
          <p:cNvPr id="5" name="Rectangle 4"/>
          <p:cNvSpPr/>
          <p:nvPr/>
        </p:nvSpPr>
        <p:spPr>
          <a:xfrm>
            <a:off x="1223889" y="198471"/>
            <a:ext cx="9715426" cy="830997"/>
          </a:xfrm>
          <a:prstGeom prst="rect">
            <a:avLst/>
          </a:prstGeom>
          <a:noFill/>
        </p:spPr>
        <p:txBody>
          <a:bodyPr wrap="square">
            <a:spAutoFit/>
          </a:bodyPr>
          <a:lstStyle/>
          <a:p>
            <a:pPr algn="ctr"/>
            <a:r>
              <a:rPr lang="en-GB" sz="4800" b="1" dirty="0">
                <a:solidFill>
                  <a:schemeClr val="bg1"/>
                </a:solidFill>
                <a:latin typeface="Times New Roman" panose="02020603050405020304" pitchFamily="18" charset="0"/>
                <a:cs typeface="Times New Roman" panose="02020603050405020304" pitchFamily="18" charset="0"/>
              </a:rPr>
              <a:t>Is wealth an obstacle to eternal life?</a:t>
            </a:r>
            <a:endParaRPr lang="en-GB" sz="4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658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5" name="Rectangle 4"/>
          <p:cNvSpPr/>
          <p:nvPr/>
        </p:nvSpPr>
        <p:spPr>
          <a:xfrm>
            <a:off x="515155" y="1014397"/>
            <a:ext cx="11487955" cy="4031873"/>
          </a:xfrm>
          <a:prstGeom prst="rect">
            <a:avLst/>
          </a:prstGeom>
          <a:solidFill>
            <a:schemeClr val="bg1"/>
          </a:solidFill>
        </p:spPr>
        <p:txBody>
          <a:bodyPr wrap="square">
            <a:spAutoFit/>
          </a:bodyPr>
          <a:lstStyle/>
          <a:p>
            <a:pPr algn="just"/>
            <a:r>
              <a:rPr lang="en-GB" sz="3200" baseline="30000" dirty="0" smtClean="0">
                <a:latin typeface="Times New Roman" panose="02020603050405020304" pitchFamily="18" charset="0"/>
                <a:cs typeface="Times New Roman" panose="02020603050405020304" pitchFamily="18" charset="0"/>
              </a:rPr>
              <a:t>23 </a:t>
            </a:r>
            <a:r>
              <a:rPr lang="en-GB" sz="3200" dirty="0" smtClean="0">
                <a:latin typeface="Times New Roman" panose="02020603050405020304" pitchFamily="18" charset="0"/>
                <a:cs typeface="Times New Roman" panose="02020603050405020304" pitchFamily="18" charset="0"/>
              </a:rPr>
              <a:t>When he heard this, he became very sad, because he was very wealthy. </a:t>
            </a:r>
            <a:r>
              <a:rPr lang="en-GB" sz="3200" baseline="30000" dirty="0" smtClean="0">
                <a:latin typeface="Times New Roman" panose="02020603050405020304" pitchFamily="18" charset="0"/>
                <a:cs typeface="Times New Roman" panose="02020603050405020304" pitchFamily="18" charset="0"/>
              </a:rPr>
              <a:t>24 </a:t>
            </a:r>
            <a:r>
              <a:rPr lang="en-GB" sz="3200" dirty="0" smtClean="0">
                <a:latin typeface="Times New Roman" panose="02020603050405020304" pitchFamily="18" charset="0"/>
                <a:cs typeface="Times New Roman" panose="02020603050405020304" pitchFamily="18" charset="0"/>
              </a:rPr>
              <a:t>Jesus looked at him and said, “How hard it is for the rich to enter the kingdom of God! </a:t>
            </a:r>
          </a:p>
          <a:p>
            <a:r>
              <a:rPr lang="en-GB" sz="3200" baseline="30000" dirty="0" smtClean="0">
                <a:latin typeface="Times New Roman" panose="02020603050405020304" pitchFamily="18" charset="0"/>
                <a:cs typeface="Times New Roman" panose="02020603050405020304" pitchFamily="18" charset="0"/>
              </a:rPr>
              <a:t>25 </a:t>
            </a:r>
            <a:r>
              <a:rPr lang="en-GB" sz="3200" dirty="0" smtClean="0">
                <a:latin typeface="Times New Roman" panose="02020603050405020304" pitchFamily="18" charset="0"/>
                <a:cs typeface="Times New Roman" panose="02020603050405020304" pitchFamily="18" charset="0"/>
              </a:rPr>
              <a:t>Indeed, it is easier for a camel to go through the eye of a needle than for someone who is rich to enter the kingdom of God.”</a:t>
            </a:r>
          </a:p>
          <a:p>
            <a:r>
              <a:rPr lang="en-GB" sz="3200" baseline="30000" dirty="0" smtClean="0">
                <a:latin typeface="Times New Roman" panose="02020603050405020304" pitchFamily="18" charset="0"/>
                <a:cs typeface="Times New Roman" panose="02020603050405020304" pitchFamily="18" charset="0"/>
              </a:rPr>
              <a:t>26 </a:t>
            </a:r>
            <a:r>
              <a:rPr lang="en-GB" sz="3200" dirty="0" smtClean="0">
                <a:latin typeface="Times New Roman" panose="02020603050405020304" pitchFamily="18" charset="0"/>
                <a:cs typeface="Times New Roman" panose="02020603050405020304" pitchFamily="18" charset="0"/>
              </a:rPr>
              <a:t>Those who heard this asked, “Who then can be saved?”</a:t>
            </a:r>
          </a:p>
          <a:p>
            <a:r>
              <a:rPr lang="en-GB" sz="3200" baseline="30000" dirty="0" smtClean="0">
                <a:latin typeface="Times New Roman" panose="02020603050405020304" pitchFamily="18" charset="0"/>
                <a:cs typeface="Times New Roman" panose="02020603050405020304" pitchFamily="18" charset="0"/>
              </a:rPr>
              <a:t>27 </a:t>
            </a:r>
            <a:r>
              <a:rPr lang="en-GB" sz="3200" dirty="0" smtClean="0">
                <a:latin typeface="Times New Roman" panose="02020603050405020304" pitchFamily="18" charset="0"/>
                <a:cs typeface="Times New Roman" panose="02020603050405020304" pitchFamily="18" charset="0"/>
              </a:rPr>
              <a:t>Jesus replied, “What is impossible with man is possible with God.”</a:t>
            </a:r>
          </a:p>
          <a:p>
            <a:pPr algn="just"/>
            <a:r>
              <a:rPr lang="en-GB" sz="3200" b="1" i="1" dirty="0" smtClean="0">
                <a:latin typeface="Times New Roman" panose="02020603050405020304" pitchFamily="18" charset="0"/>
                <a:cs typeface="Times New Roman" panose="02020603050405020304" pitchFamily="18" charset="0"/>
              </a:rPr>
              <a:t>Luke 18:18-27 (NIV)</a:t>
            </a:r>
            <a:endParaRPr lang="en-GB" sz="3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0658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5" name="Rectangle 4"/>
          <p:cNvSpPr/>
          <p:nvPr/>
        </p:nvSpPr>
        <p:spPr>
          <a:xfrm>
            <a:off x="515155" y="1014397"/>
            <a:ext cx="11487955" cy="923330"/>
          </a:xfrm>
          <a:prstGeom prst="rect">
            <a:avLst/>
          </a:prstGeom>
          <a:noFill/>
        </p:spPr>
        <p:txBody>
          <a:bodyPr wrap="square">
            <a:spAutoFit/>
          </a:bodyPr>
          <a:lstStyle/>
          <a:p>
            <a:pPr algn="just"/>
            <a:r>
              <a:rPr lang="en-GB" sz="5400" b="1" baseline="30000" dirty="0" smtClean="0">
                <a:solidFill>
                  <a:srgbClr val="FFFF00"/>
                </a:solidFill>
                <a:latin typeface="Times New Roman" panose="02020603050405020304" pitchFamily="18" charset="0"/>
                <a:cs typeface="Times New Roman" panose="02020603050405020304" pitchFamily="18" charset="0"/>
              </a:rPr>
              <a:t>Let’s pray…</a:t>
            </a:r>
            <a:endParaRPr lang="en-GB" sz="5400" b="1" i="1" dirty="0">
              <a:solidFill>
                <a:srgbClr val="FFFF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70874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1223889" y="198471"/>
            <a:ext cx="9715426" cy="830997"/>
          </a:xfrm>
          <a:prstGeom prst="rect">
            <a:avLst/>
          </a:prstGeom>
          <a:noFill/>
        </p:spPr>
        <p:txBody>
          <a:bodyPr wrap="square">
            <a:spAutoFit/>
          </a:bodyPr>
          <a:lstStyle/>
          <a:p>
            <a:pPr algn="ctr"/>
            <a:r>
              <a:rPr lang="en-GB" sz="4800" b="1" dirty="0">
                <a:solidFill>
                  <a:srgbClr val="FFFF00"/>
                </a:solidFill>
                <a:latin typeface="Times New Roman" panose="02020603050405020304" pitchFamily="18" charset="0"/>
                <a:cs typeface="Times New Roman" panose="02020603050405020304" pitchFamily="18" charset="0"/>
              </a:rPr>
              <a:t>Is wealth an obstacle to eternal life?</a:t>
            </a:r>
            <a:endParaRPr lang="en-GB" sz="4800" dirty="0">
              <a:solidFill>
                <a:srgbClr val="FFFF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523705" y="1767226"/>
            <a:ext cx="3219151" cy="707886"/>
          </a:xfrm>
          <a:prstGeom prst="rect">
            <a:avLst/>
          </a:prstGeom>
        </p:spPr>
        <p:txBody>
          <a:bodyPr wrap="none">
            <a:spAutoFit/>
          </a:bodyPr>
          <a:lstStyle/>
          <a:p>
            <a:r>
              <a:rPr lang="en-GB" sz="4000" dirty="0" smtClean="0">
                <a:solidFill>
                  <a:schemeClr val="bg1"/>
                </a:solidFill>
                <a:effectLst/>
                <a:latin typeface="Times New Roman" panose="02020603050405020304" pitchFamily="18" charset="0"/>
                <a:ea typeface="Times New Roman" panose="02020603050405020304" pitchFamily="18" charset="0"/>
              </a:rPr>
              <a:t>Luke 18:15-17</a:t>
            </a:r>
            <a:endParaRPr lang="en-GB" sz="4000" dirty="0">
              <a:solidFill>
                <a:schemeClr val="bg1"/>
              </a:solidFill>
            </a:endParaRPr>
          </a:p>
        </p:txBody>
      </p:sp>
      <p:sp>
        <p:nvSpPr>
          <p:cNvPr id="3" name="Rectangle 2"/>
          <p:cNvSpPr/>
          <p:nvPr/>
        </p:nvSpPr>
        <p:spPr>
          <a:xfrm>
            <a:off x="633046" y="3021429"/>
            <a:ext cx="10578905" cy="1200329"/>
          </a:xfrm>
          <a:prstGeom prst="rect">
            <a:avLst/>
          </a:prstGeom>
          <a:solidFill>
            <a:schemeClr val="bg1"/>
          </a:solidFill>
        </p:spPr>
        <p:txBody>
          <a:bodyPr wrap="square">
            <a:spAutoFit/>
          </a:bodyPr>
          <a:lstStyle/>
          <a:p>
            <a:r>
              <a:rPr lang="en-GB" sz="3600" dirty="0" smtClean="0">
                <a:latin typeface="Times New Roman" panose="02020603050405020304" pitchFamily="18" charset="0"/>
                <a:cs typeface="Times New Roman" panose="02020603050405020304" pitchFamily="18" charset="0"/>
              </a:rPr>
              <a:t>“Truly I tell you, anyone who will not receive the kingdom of God like a little child will never enter it.”</a:t>
            </a:r>
            <a:endParaRPr lang="en-GB" sz="3600" dirty="0">
              <a:latin typeface="Times New Roman" panose="02020603050405020304" pitchFamily="18" charset="0"/>
              <a:cs typeface="Times New Roman" panose="02020603050405020304" pitchFamily="18" charset="0"/>
            </a:endParaRPr>
          </a:p>
        </p:txBody>
      </p:sp>
      <p:sp>
        <p:nvSpPr>
          <p:cNvPr id="4" name="Rectangle 3"/>
          <p:cNvSpPr/>
          <p:nvPr/>
        </p:nvSpPr>
        <p:spPr>
          <a:xfrm>
            <a:off x="3536428" y="4932457"/>
            <a:ext cx="2924583" cy="369332"/>
          </a:xfrm>
          <a:prstGeom prst="rect">
            <a:avLst/>
          </a:prstGeom>
        </p:spPr>
        <p:txBody>
          <a:bodyPr wrap="none">
            <a:spAutoFit/>
          </a:bodyPr>
          <a:lstStyle/>
          <a:p>
            <a:pPr marL="228600" marR="0" algn="just">
              <a:spcBef>
                <a:spcPts val="0"/>
              </a:spcBef>
              <a:spcAft>
                <a:spcPts val="0"/>
              </a:spcAft>
            </a:pPr>
            <a:r>
              <a:rPr lang="en-GB" b="1" dirty="0" smtClean="0">
                <a:effectLst/>
                <a:latin typeface="Times New Roman" panose="02020603050405020304" pitchFamily="18" charset="0"/>
                <a:ea typeface="Times New Roman" panose="02020603050405020304" pitchFamily="18" charset="0"/>
              </a:rPr>
              <a:t>The rich ruler’s question </a:t>
            </a:r>
            <a:endParaRPr lang="en-GB"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26283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arn(inVertical)">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p:nvPr/>
        </p:nvSpPr>
        <p:spPr>
          <a:xfrm>
            <a:off x="1223889" y="198471"/>
            <a:ext cx="9715426" cy="830997"/>
          </a:xfrm>
          <a:prstGeom prst="rect">
            <a:avLst/>
          </a:prstGeom>
          <a:noFill/>
        </p:spPr>
        <p:txBody>
          <a:bodyPr wrap="square">
            <a:spAutoFit/>
          </a:bodyPr>
          <a:lstStyle/>
          <a:p>
            <a:r>
              <a:rPr lang="en-GB" sz="4800" b="1" dirty="0" smtClean="0">
                <a:solidFill>
                  <a:srgbClr val="FFFF00"/>
                </a:solidFill>
                <a:latin typeface="Times New Roman" panose="02020603050405020304" pitchFamily="18" charset="0"/>
                <a:cs typeface="Times New Roman" panose="02020603050405020304" pitchFamily="18" charset="0"/>
              </a:rPr>
              <a:t>I. The </a:t>
            </a:r>
            <a:r>
              <a:rPr lang="en-GB" sz="4800" b="1" dirty="0">
                <a:solidFill>
                  <a:srgbClr val="FFFF00"/>
                </a:solidFill>
                <a:latin typeface="Times New Roman" panose="02020603050405020304" pitchFamily="18" charset="0"/>
                <a:cs typeface="Times New Roman" panose="02020603050405020304" pitchFamily="18" charset="0"/>
              </a:rPr>
              <a:t>rich ruler’s question </a:t>
            </a:r>
            <a:endParaRPr lang="en-GB" sz="4800" dirty="0">
              <a:solidFill>
                <a:srgbClr val="FFFF00"/>
              </a:solidFill>
              <a:latin typeface="Times New Roman" panose="02020603050405020304" pitchFamily="18" charset="0"/>
              <a:cs typeface="Times New Roman" panose="02020603050405020304" pitchFamily="18" charset="0"/>
            </a:endParaRPr>
          </a:p>
        </p:txBody>
      </p:sp>
      <p:sp>
        <p:nvSpPr>
          <p:cNvPr id="2" name="Rectangle 1"/>
          <p:cNvSpPr/>
          <p:nvPr/>
        </p:nvSpPr>
        <p:spPr>
          <a:xfrm>
            <a:off x="523705" y="1767226"/>
            <a:ext cx="4947188" cy="707886"/>
          </a:xfrm>
          <a:prstGeom prst="rect">
            <a:avLst/>
          </a:prstGeom>
        </p:spPr>
        <p:txBody>
          <a:bodyPr wrap="none">
            <a:spAutoFit/>
          </a:bodyPr>
          <a:lstStyle/>
          <a:p>
            <a:r>
              <a:rPr lang="en-GB" sz="4000" b="1" dirty="0" smtClean="0">
                <a:solidFill>
                  <a:schemeClr val="bg1"/>
                </a:solidFill>
                <a:latin typeface="Times New Roman" panose="02020603050405020304" pitchFamily="18" charset="0"/>
                <a:cs typeface="Times New Roman" panose="02020603050405020304" pitchFamily="18" charset="0"/>
              </a:rPr>
              <a:t>He </a:t>
            </a:r>
            <a:r>
              <a:rPr lang="en-GB" sz="4000" b="1" dirty="0">
                <a:solidFill>
                  <a:schemeClr val="bg1"/>
                </a:solidFill>
                <a:latin typeface="Times New Roman" panose="02020603050405020304" pitchFamily="18" charset="0"/>
                <a:cs typeface="Times New Roman" panose="02020603050405020304" pitchFamily="18" charset="0"/>
              </a:rPr>
              <a:t>had a bad attitude</a:t>
            </a:r>
          </a:p>
        </p:txBody>
      </p:sp>
      <p:sp>
        <p:nvSpPr>
          <p:cNvPr id="3" name="Rectangle 2"/>
          <p:cNvSpPr/>
          <p:nvPr/>
        </p:nvSpPr>
        <p:spPr>
          <a:xfrm>
            <a:off x="633046" y="3021429"/>
            <a:ext cx="10578905" cy="1692771"/>
          </a:xfrm>
          <a:prstGeom prst="rect">
            <a:avLst/>
          </a:prstGeom>
          <a:solidFill>
            <a:schemeClr val="bg1"/>
          </a:solidFill>
        </p:spPr>
        <p:txBody>
          <a:bodyPr wrap="square">
            <a:spAutoFit/>
          </a:bodyPr>
          <a:lstStyle/>
          <a:p>
            <a:pPr algn="just"/>
            <a:r>
              <a:rPr lang="en-GB" sz="4000" dirty="0" smtClean="0">
                <a:latin typeface="Times New Roman" panose="02020603050405020304" pitchFamily="18" charset="0"/>
                <a:cs typeface="Times New Roman" panose="02020603050405020304" pitchFamily="18" charset="0"/>
              </a:rPr>
              <a:t>‘He </a:t>
            </a:r>
            <a:r>
              <a:rPr lang="en-GB" sz="4000" dirty="0">
                <a:latin typeface="Times New Roman" panose="02020603050405020304" pitchFamily="18" charset="0"/>
                <a:cs typeface="Times New Roman" panose="02020603050405020304" pitchFamily="18" charset="0"/>
              </a:rPr>
              <a:t>is more </a:t>
            </a:r>
            <a:r>
              <a:rPr lang="en-GB" sz="4000" dirty="0" smtClean="0">
                <a:latin typeface="Times New Roman" panose="02020603050405020304" pitchFamily="18" charset="0"/>
                <a:cs typeface="Times New Roman" panose="02020603050405020304" pitchFamily="18" charset="0"/>
              </a:rPr>
              <a:t>concerned with </a:t>
            </a:r>
            <a:r>
              <a:rPr lang="en-GB" sz="4000" dirty="0">
                <a:latin typeface="Times New Roman" panose="02020603050405020304" pitchFamily="18" charset="0"/>
                <a:cs typeface="Times New Roman" panose="02020603050405020304" pitchFamily="18" charset="0"/>
              </a:rPr>
              <a:t>where he stands than in knowing God’s grace</a:t>
            </a:r>
            <a:r>
              <a:rPr lang="en-GB" sz="4000" dirty="0" smtClean="0">
                <a:latin typeface="Times New Roman" panose="02020603050405020304" pitchFamily="18" charset="0"/>
                <a:cs typeface="Times New Roman" panose="02020603050405020304" pitchFamily="18" charset="0"/>
              </a:rPr>
              <a:t>’</a:t>
            </a:r>
          </a:p>
          <a:p>
            <a:pPr algn="just"/>
            <a:r>
              <a:rPr lang="en-GB" sz="2000" b="1" i="1" dirty="0">
                <a:solidFill>
                  <a:srgbClr val="000099"/>
                </a:solidFill>
                <a:latin typeface="Times New Roman" panose="02020603050405020304" pitchFamily="18" charset="0"/>
                <a:cs typeface="Times New Roman" panose="02020603050405020304" pitchFamily="18" charset="0"/>
              </a:rPr>
              <a:t>Bock, D. 1996, p467 </a:t>
            </a:r>
          </a:p>
        </p:txBody>
      </p:sp>
      <p:sp>
        <p:nvSpPr>
          <p:cNvPr id="4" name="Rectangle 3"/>
          <p:cNvSpPr/>
          <p:nvPr/>
        </p:nvSpPr>
        <p:spPr>
          <a:xfrm>
            <a:off x="3536428" y="4932457"/>
            <a:ext cx="2924583" cy="369332"/>
          </a:xfrm>
          <a:prstGeom prst="rect">
            <a:avLst/>
          </a:prstGeom>
        </p:spPr>
        <p:txBody>
          <a:bodyPr wrap="none">
            <a:spAutoFit/>
          </a:bodyPr>
          <a:lstStyle/>
          <a:p>
            <a:pPr marL="228600" marR="0" algn="just">
              <a:spcBef>
                <a:spcPts val="0"/>
              </a:spcBef>
              <a:spcAft>
                <a:spcPts val="0"/>
              </a:spcAft>
            </a:pPr>
            <a:r>
              <a:rPr lang="en-GB" b="1" dirty="0" smtClean="0">
                <a:effectLst/>
                <a:latin typeface="Times New Roman" panose="02020603050405020304" pitchFamily="18" charset="0"/>
                <a:ea typeface="Times New Roman" panose="02020603050405020304" pitchFamily="18" charset="0"/>
              </a:rPr>
              <a:t>The rich ruler’s question </a:t>
            </a:r>
            <a:endParaRPr lang="en-GB" sz="1600" dirty="0">
              <a:effectLst/>
              <a:latin typeface="Times New Roman" panose="02020603050405020304" pitchFamily="18" charset="0"/>
              <a:ea typeface="Times New Roman" panose="02020603050405020304" pitchFamily="18" charset="0"/>
            </a:endParaRPr>
          </a:p>
        </p:txBody>
      </p:sp>
      <p:sp>
        <p:nvSpPr>
          <p:cNvPr id="6" name="Rectangle 5"/>
          <p:cNvSpPr/>
          <p:nvPr/>
        </p:nvSpPr>
        <p:spPr>
          <a:xfrm>
            <a:off x="1357392" y="5520046"/>
            <a:ext cx="9448420" cy="707886"/>
          </a:xfrm>
          <a:prstGeom prst="rect">
            <a:avLst/>
          </a:prstGeom>
        </p:spPr>
        <p:txBody>
          <a:bodyPr wrap="none">
            <a:spAutoFit/>
          </a:bodyPr>
          <a:lstStyle/>
          <a:p>
            <a:r>
              <a:rPr lang="en-GB" sz="4000" dirty="0" smtClean="0">
                <a:solidFill>
                  <a:srgbClr val="FFFF00"/>
                </a:solidFill>
                <a:effectLst/>
                <a:latin typeface="Times New Roman" panose="02020603050405020304" pitchFamily="18" charset="0"/>
                <a:ea typeface="Times New Roman" panose="02020603050405020304" pitchFamily="18" charset="0"/>
              </a:rPr>
              <a:t>Am I good enough to qualify for eternal life?</a:t>
            </a:r>
            <a:endParaRPr lang="en-GB" sz="4000" dirty="0">
              <a:solidFill>
                <a:srgbClr val="FFFF00"/>
              </a:solidFill>
            </a:endParaRPr>
          </a:p>
        </p:txBody>
      </p:sp>
    </p:spTree>
    <p:extLst>
      <p:ext uri="{BB962C8B-B14F-4D97-AF65-F5344CB8AC3E}">
        <p14:creationId xmlns:p14="http://schemas.microsoft.com/office/powerpoint/2010/main" val="3288690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arn(inVertical)">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anim calcmode="lin" valueType="num">
                                      <p:cBhvr>
                                        <p:cTn id="24" dur="1000" fill="hold"/>
                                        <p:tgtEl>
                                          <p:spTgt spid="6"/>
                                        </p:tgtEl>
                                        <p:attrNameLst>
                                          <p:attrName>ppt_x</p:attrName>
                                        </p:attrNameLst>
                                      </p:cBhvr>
                                      <p:tavLst>
                                        <p:tav tm="0">
                                          <p:val>
                                            <p:strVal val="#ppt_x"/>
                                          </p:val>
                                        </p:tav>
                                        <p:tav tm="100000">
                                          <p:val>
                                            <p:strVal val="#ppt_x"/>
                                          </p:val>
                                        </p:tav>
                                      </p:tavLst>
                                    </p:anim>
                                    <p:anim calcmode="lin" valueType="num">
                                      <p:cBhvr>
                                        <p:cTn id="2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p:nvPr/>
        </p:nvSpPr>
        <p:spPr>
          <a:xfrm>
            <a:off x="506437" y="1910081"/>
            <a:ext cx="10578905" cy="1323439"/>
          </a:xfrm>
          <a:prstGeom prst="rect">
            <a:avLst/>
          </a:prstGeom>
          <a:solidFill>
            <a:schemeClr val="bg1"/>
          </a:solidFill>
        </p:spPr>
        <p:txBody>
          <a:bodyPr wrap="square">
            <a:spAutoFit/>
          </a:bodyPr>
          <a:lstStyle/>
          <a:p>
            <a:pPr algn="just"/>
            <a:r>
              <a:rPr lang="en-GB" sz="4000" dirty="0" smtClean="0">
                <a:latin typeface="Times New Roman" panose="02020603050405020304" pitchFamily="18" charset="0"/>
                <a:cs typeface="Times New Roman" panose="02020603050405020304" pitchFamily="18" charset="0"/>
              </a:rPr>
              <a:t>“Why do you call me good?” Jesus answered. “No one is good—except God alone.</a:t>
            </a:r>
            <a:endParaRPr lang="en-GB" sz="2000" b="1" i="1" dirty="0">
              <a:solidFill>
                <a:srgbClr val="000099"/>
              </a:solidFill>
              <a:latin typeface="Times New Roman" panose="02020603050405020304" pitchFamily="18" charset="0"/>
              <a:cs typeface="Times New Roman" panose="02020603050405020304" pitchFamily="18" charset="0"/>
            </a:endParaRPr>
          </a:p>
        </p:txBody>
      </p:sp>
      <p:sp>
        <p:nvSpPr>
          <p:cNvPr id="4" name="Rectangle 3"/>
          <p:cNvSpPr/>
          <p:nvPr/>
        </p:nvSpPr>
        <p:spPr>
          <a:xfrm>
            <a:off x="3536428" y="4932457"/>
            <a:ext cx="2924583" cy="369332"/>
          </a:xfrm>
          <a:prstGeom prst="rect">
            <a:avLst/>
          </a:prstGeom>
        </p:spPr>
        <p:txBody>
          <a:bodyPr wrap="none">
            <a:spAutoFit/>
          </a:bodyPr>
          <a:lstStyle/>
          <a:p>
            <a:pPr marL="228600" marR="0" algn="just">
              <a:spcBef>
                <a:spcPts val="0"/>
              </a:spcBef>
              <a:spcAft>
                <a:spcPts val="0"/>
              </a:spcAft>
            </a:pPr>
            <a:r>
              <a:rPr lang="en-GB" b="1" dirty="0" smtClean="0">
                <a:effectLst/>
                <a:latin typeface="Times New Roman" panose="02020603050405020304" pitchFamily="18" charset="0"/>
                <a:ea typeface="Times New Roman" panose="02020603050405020304" pitchFamily="18" charset="0"/>
              </a:rPr>
              <a:t>The rich ruler’s question </a:t>
            </a:r>
            <a:endParaRPr lang="en-GB" sz="1600" dirty="0">
              <a:effectLst/>
              <a:latin typeface="Times New Roman" panose="02020603050405020304" pitchFamily="18" charset="0"/>
              <a:ea typeface="Times New Roman" panose="02020603050405020304" pitchFamily="18" charset="0"/>
            </a:endParaRPr>
          </a:p>
        </p:txBody>
      </p:sp>
      <p:sp>
        <p:nvSpPr>
          <p:cNvPr id="7" name="Rectangle 6"/>
          <p:cNvSpPr/>
          <p:nvPr/>
        </p:nvSpPr>
        <p:spPr>
          <a:xfrm>
            <a:off x="1032077" y="515202"/>
            <a:ext cx="3538918" cy="646331"/>
          </a:xfrm>
          <a:prstGeom prst="rect">
            <a:avLst/>
          </a:prstGeom>
        </p:spPr>
        <p:txBody>
          <a:bodyPr wrap="none">
            <a:spAutoFit/>
          </a:bodyPr>
          <a:lstStyle/>
          <a:p>
            <a:r>
              <a:rPr lang="en-GB" sz="3600" dirty="0" smtClean="0">
                <a:solidFill>
                  <a:srgbClr val="FFFF00"/>
                </a:solidFill>
                <a:latin typeface="Times New Roman" panose="02020603050405020304" pitchFamily="18" charset="0"/>
                <a:cs typeface="Times New Roman" panose="02020603050405020304" pitchFamily="18" charset="0"/>
              </a:rPr>
              <a:t>“Good teacher,… </a:t>
            </a:r>
            <a:endParaRPr lang="en-GB" sz="3600" dirty="0">
              <a:solidFill>
                <a:srgbClr val="FFFF00"/>
              </a:solidFill>
            </a:endParaRPr>
          </a:p>
        </p:txBody>
      </p:sp>
      <p:sp>
        <p:nvSpPr>
          <p:cNvPr id="8" name="Rectangle 7"/>
          <p:cNvSpPr/>
          <p:nvPr/>
        </p:nvSpPr>
        <p:spPr>
          <a:xfrm>
            <a:off x="718915" y="3713656"/>
            <a:ext cx="5283241" cy="769441"/>
          </a:xfrm>
          <a:prstGeom prst="rect">
            <a:avLst/>
          </a:prstGeom>
        </p:spPr>
        <p:txBody>
          <a:bodyPr wrap="none">
            <a:spAutoFit/>
          </a:bodyPr>
          <a:lstStyle/>
          <a:p>
            <a:r>
              <a:rPr lang="en-GB" sz="4400" b="1" dirty="0" smtClean="0">
                <a:solidFill>
                  <a:schemeClr val="bg1"/>
                </a:solidFill>
                <a:effectLst/>
                <a:latin typeface="Times New Roman" panose="02020603050405020304" pitchFamily="18" charset="0"/>
                <a:ea typeface="Times New Roman" panose="02020603050405020304" pitchFamily="18" charset="0"/>
              </a:rPr>
              <a:t>Jesus’ </a:t>
            </a:r>
            <a:r>
              <a:rPr lang="en-GB" sz="4400" b="1" dirty="0" smtClean="0">
                <a:solidFill>
                  <a:schemeClr val="bg1"/>
                </a:solidFill>
                <a:effectLst/>
                <a:latin typeface="Times New Roman" panose="02020603050405020304" pitchFamily="18" charset="0"/>
                <a:ea typeface="Times New Roman" panose="02020603050405020304" pitchFamily="18" charset="0"/>
              </a:rPr>
              <a:t>first answer is </a:t>
            </a:r>
            <a:endParaRPr lang="en-GB" sz="4400" b="1" dirty="0">
              <a:solidFill>
                <a:schemeClr val="bg1"/>
              </a:solidFill>
            </a:endParaRPr>
          </a:p>
        </p:txBody>
      </p:sp>
      <p:sp>
        <p:nvSpPr>
          <p:cNvPr id="9" name="Rectangle 8"/>
          <p:cNvSpPr/>
          <p:nvPr/>
        </p:nvSpPr>
        <p:spPr>
          <a:xfrm>
            <a:off x="395961" y="5366428"/>
            <a:ext cx="11572399" cy="769441"/>
          </a:xfrm>
          <a:prstGeom prst="rect">
            <a:avLst/>
          </a:prstGeom>
        </p:spPr>
        <p:txBody>
          <a:bodyPr wrap="none">
            <a:spAutoFit/>
          </a:bodyPr>
          <a:lstStyle/>
          <a:p>
            <a:r>
              <a:rPr lang="en-GB" sz="4400" dirty="0" smtClean="0">
                <a:solidFill>
                  <a:srgbClr val="FFFF00"/>
                </a:solidFill>
                <a:effectLst/>
                <a:latin typeface="Times New Roman" panose="02020603050405020304" pitchFamily="18" charset="0"/>
                <a:ea typeface="Times New Roman" panose="02020603050405020304" pitchFamily="18" charset="0"/>
              </a:rPr>
              <a:t>“If you want eternal life keep the commandments”</a:t>
            </a:r>
            <a:endParaRPr lang="en-GB" sz="4400" dirty="0">
              <a:solidFill>
                <a:srgbClr val="FFFF00"/>
              </a:solidFill>
            </a:endParaRPr>
          </a:p>
        </p:txBody>
      </p:sp>
    </p:spTree>
    <p:extLst>
      <p:ext uri="{BB962C8B-B14F-4D97-AF65-F5344CB8AC3E}">
        <p14:creationId xmlns:p14="http://schemas.microsoft.com/office/powerpoint/2010/main" val="1308187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arn(inVertical)">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p:nvPr/>
        </p:nvSpPr>
        <p:spPr>
          <a:xfrm>
            <a:off x="618979" y="967350"/>
            <a:ext cx="10578905" cy="3970318"/>
          </a:xfrm>
          <a:prstGeom prst="rect">
            <a:avLst/>
          </a:prstGeom>
          <a:solidFill>
            <a:schemeClr val="bg1"/>
          </a:solidFill>
        </p:spPr>
        <p:txBody>
          <a:bodyPr wrap="square">
            <a:spAutoFit/>
          </a:bodyPr>
          <a:lstStyle/>
          <a:p>
            <a:r>
              <a:rPr lang="en-GB" sz="2800" baseline="30000" dirty="0" smtClean="0">
                <a:latin typeface="Times New Roman" panose="02020603050405020304" pitchFamily="18" charset="0"/>
                <a:cs typeface="Times New Roman" panose="02020603050405020304" pitchFamily="18" charset="0"/>
              </a:rPr>
              <a:t>16 </a:t>
            </a:r>
            <a:r>
              <a:rPr lang="en-GB" sz="2800" dirty="0" smtClean="0">
                <a:latin typeface="Times New Roman" panose="02020603050405020304" pitchFamily="18" charset="0"/>
                <a:cs typeface="Times New Roman" panose="02020603050405020304" pitchFamily="18" charset="0"/>
              </a:rPr>
              <a:t>“Honour your father and your mother, as the </a:t>
            </a:r>
            <a:r>
              <a:rPr lang="en-GB" sz="2800" cap="small" dirty="0" smtClean="0">
                <a:effectLst/>
                <a:latin typeface="Times New Roman" panose="02020603050405020304" pitchFamily="18" charset="0"/>
                <a:cs typeface="Times New Roman" panose="02020603050405020304" pitchFamily="18" charset="0"/>
              </a:rPr>
              <a:t>Lord</a:t>
            </a:r>
            <a:r>
              <a:rPr lang="en-GB" sz="2800" dirty="0" smtClean="0">
                <a:latin typeface="Times New Roman" panose="02020603050405020304" pitchFamily="18" charset="0"/>
                <a:cs typeface="Times New Roman" panose="02020603050405020304" pitchFamily="18" charset="0"/>
              </a:rPr>
              <a:t> your God has commanded you, so that you may live long and that it may go well with you in the land the </a:t>
            </a:r>
            <a:r>
              <a:rPr lang="en-GB" sz="2800" cap="small" dirty="0" smtClean="0">
                <a:effectLst/>
                <a:latin typeface="Times New Roman" panose="02020603050405020304" pitchFamily="18" charset="0"/>
                <a:cs typeface="Times New Roman" panose="02020603050405020304" pitchFamily="18" charset="0"/>
              </a:rPr>
              <a:t>Lord</a:t>
            </a:r>
            <a:r>
              <a:rPr lang="en-GB" sz="2800" dirty="0" smtClean="0">
                <a:latin typeface="Times New Roman" panose="02020603050405020304" pitchFamily="18" charset="0"/>
                <a:cs typeface="Times New Roman" panose="02020603050405020304" pitchFamily="18" charset="0"/>
              </a:rPr>
              <a:t> your God is giving you.</a:t>
            </a:r>
          </a:p>
          <a:p>
            <a:r>
              <a:rPr lang="en-GB" sz="2800" baseline="30000" dirty="0" smtClean="0">
                <a:latin typeface="Times New Roman" panose="02020603050405020304" pitchFamily="18" charset="0"/>
                <a:cs typeface="Times New Roman" panose="02020603050405020304" pitchFamily="18" charset="0"/>
              </a:rPr>
              <a:t>17 </a:t>
            </a:r>
            <a:r>
              <a:rPr lang="en-GB" sz="2800" dirty="0" smtClean="0">
                <a:latin typeface="Times New Roman" panose="02020603050405020304" pitchFamily="18" charset="0"/>
                <a:cs typeface="Times New Roman" panose="02020603050405020304" pitchFamily="18" charset="0"/>
              </a:rPr>
              <a:t>“You shall not murder.</a:t>
            </a:r>
          </a:p>
          <a:p>
            <a:r>
              <a:rPr lang="en-GB" sz="2800" baseline="30000" dirty="0" smtClean="0">
                <a:latin typeface="Times New Roman" panose="02020603050405020304" pitchFamily="18" charset="0"/>
                <a:cs typeface="Times New Roman" panose="02020603050405020304" pitchFamily="18" charset="0"/>
              </a:rPr>
              <a:t>18 </a:t>
            </a:r>
            <a:r>
              <a:rPr lang="en-GB" sz="2800" dirty="0" smtClean="0">
                <a:latin typeface="Times New Roman" panose="02020603050405020304" pitchFamily="18" charset="0"/>
                <a:cs typeface="Times New Roman" panose="02020603050405020304" pitchFamily="18" charset="0"/>
              </a:rPr>
              <a:t>“You shall not commit adultery.</a:t>
            </a:r>
          </a:p>
          <a:p>
            <a:r>
              <a:rPr lang="en-GB" sz="2800" baseline="30000" dirty="0" smtClean="0">
                <a:latin typeface="Times New Roman" panose="02020603050405020304" pitchFamily="18" charset="0"/>
                <a:cs typeface="Times New Roman" panose="02020603050405020304" pitchFamily="18" charset="0"/>
              </a:rPr>
              <a:t>19 </a:t>
            </a:r>
            <a:r>
              <a:rPr lang="en-GB" sz="2800" dirty="0" smtClean="0">
                <a:latin typeface="Times New Roman" panose="02020603050405020304" pitchFamily="18" charset="0"/>
                <a:cs typeface="Times New Roman" panose="02020603050405020304" pitchFamily="18" charset="0"/>
              </a:rPr>
              <a:t>“You shall not steal.</a:t>
            </a:r>
          </a:p>
          <a:p>
            <a:r>
              <a:rPr lang="en-GB" sz="2800" baseline="30000" dirty="0" smtClean="0">
                <a:latin typeface="Times New Roman" panose="02020603050405020304" pitchFamily="18" charset="0"/>
                <a:cs typeface="Times New Roman" panose="02020603050405020304" pitchFamily="18" charset="0"/>
              </a:rPr>
              <a:t>20 </a:t>
            </a:r>
            <a:r>
              <a:rPr lang="en-GB" sz="2800" dirty="0" smtClean="0">
                <a:latin typeface="Times New Roman" panose="02020603050405020304" pitchFamily="18" charset="0"/>
                <a:cs typeface="Times New Roman" panose="02020603050405020304" pitchFamily="18" charset="0"/>
              </a:rPr>
              <a:t>“You shall not give false testimony against your neighbour.</a:t>
            </a:r>
          </a:p>
          <a:p>
            <a:r>
              <a:rPr lang="en-GB" sz="2800" baseline="30000" dirty="0" smtClean="0">
                <a:latin typeface="Times New Roman" panose="02020603050405020304" pitchFamily="18" charset="0"/>
                <a:cs typeface="Times New Roman" panose="02020603050405020304" pitchFamily="18" charset="0"/>
              </a:rPr>
              <a:t>21 </a:t>
            </a:r>
            <a:r>
              <a:rPr lang="en-GB" sz="2800" dirty="0" smtClean="0">
                <a:latin typeface="Times New Roman" panose="02020603050405020304" pitchFamily="18" charset="0"/>
                <a:cs typeface="Times New Roman" panose="02020603050405020304" pitchFamily="18" charset="0"/>
              </a:rPr>
              <a:t>“You shall not covet your neighbour’s wife. </a:t>
            </a:r>
          </a:p>
          <a:p>
            <a:r>
              <a:rPr lang="en-GB" sz="2800" b="1" i="1" dirty="0" smtClean="0">
                <a:latin typeface="Times New Roman" panose="02020603050405020304" pitchFamily="18" charset="0"/>
                <a:cs typeface="Times New Roman" panose="02020603050405020304" pitchFamily="18" charset="0"/>
              </a:rPr>
              <a:t>Deuteronomy 5:16-20 (NIV)</a:t>
            </a:r>
            <a:endParaRPr lang="en-GB" sz="28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8323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p:nvPr/>
        </p:nvSpPr>
        <p:spPr>
          <a:xfrm>
            <a:off x="534573" y="432777"/>
            <a:ext cx="10578905" cy="2062103"/>
          </a:xfrm>
          <a:prstGeom prst="rect">
            <a:avLst/>
          </a:prstGeom>
          <a:solidFill>
            <a:schemeClr val="bg1"/>
          </a:solidFill>
        </p:spPr>
        <p:txBody>
          <a:bodyPr wrap="square">
            <a:spAutoFit/>
          </a:bodyPr>
          <a:lstStyle/>
          <a:p>
            <a:pPr algn="just"/>
            <a:r>
              <a:rPr lang="en-GB" sz="3600" dirty="0">
                <a:latin typeface="Times New Roman" panose="02020603050405020304" pitchFamily="18" charset="0"/>
                <a:cs typeface="Times New Roman" panose="02020603050405020304" pitchFamily="18" charset="0"/>
              </a:rPr>
              <a:t>There is a problem when we do something to earn salvation, relying on the law alone to get eternal life ‘</a:t>
            </a:r>
            <a:r>
              <a:rPr lang="en-GB" sz="3600" dirty="0">
                <a:solidFill>
                  <a:srgbClr val="FF0000"/>
                </a:solidFill>
                <a:latin typeface="Times New Roman" panose="02020603050405020304" pitchFamily="18" charset="0"/>
                <a:cs typeface="Times New Roman" panose="02020603050405020304" pitchFamily="18" charset="0"/>
              </a:rPr>
              <a:t>clouds the issue of faith</a:t>
            </a:r>
            <a:r>
              <a:rPr lang="en-GB" sz="3600" dirty="0" smtClean="0">
                <a:latin typeface="Times New Roman" panose="02020603050405020304" pitchFamily="18" charset="0"/>
                <a:cs typeface="Times New Roman" panose="02020603050405020304" pitchFamily="18" charset="0"/>
              </a:rPr>
              <a:t>’</a:t>
            </a:r>
          </a:p>
          <a:p>
            <a:pPr algn="just"/>
            <a:r>
              <a:rPr lang="en-GB" sz="2000" b="1" i="1" dirty="0">
                <a:solidFill>
                  <a:srgbClr val="000099"/>
                </a:solidFill>
                <a:latin typeface="Times New Roman" panose="02020603050405020304" pitchFamily="18" charset="0"/>
                <a:cs typeface="Times New Roman" panose="02020603050405020304" pitchFamily="18" charset="0"/>
              </a:rPr>
              <a:t>MacArthur, J., 1988, p90</a:t>
            </a:r>
          </a:p>
        </p:txBody>
      </p:sp>
      <p:sp>
        <p:nvSpPr>
          <p:cNvPr id="2" name="Rectangle 1"/>
          <p:cNvSpPr/>
          <p:nvPr/>
        </p:nvSpPr>
        <p:spPr>
          <a:xfrm>
            <a:off x="3695339" y="3129987"/>
            <a:ext cx="3903441" cy="769441"/>
          </a:xfrm>
          <a:prstGeom prst="rect">
            <a:avLst/>
          </a:prstGeom>
        </p:spPr>
        <p:txBody>
          <a:bodyPr wrap="none">
            <a:spAutoFit/>
          </a:bodyPr>
          <a:lstStyle/>
          <a:p>
            <a:r>
              <a:rPr lang="en-GB" sz="4400" dirty="0" smtClean="0">
                <a:solidFill>
                  <a:srgbClr val="FFFF00"/>
                </a:solidFill>
                <a:effectLst/>
                <a:latin typeface="Times New Roman" panose="02020603050405020304" pitchFamily="18" charset="0"/>
                <a:ea typeface="Times New Roman" panose="02020603050405020304" pitchFamily="18" charset="0"/>
              </a:rPr>
              <a:t>It clouds FAITH</a:t>
            </a:r>
            <a:endParaRPr lang="en-GB" sz="4400" dirty="0">
              <a:solidFill>
                <a:srgbClr val="FFFF00"/>
              </a:solidFill>
            </a:endParaRPr>
          </a:p>
        </p:txBody>
      </p:sp>
      <p:sp>
        <p:nvSpPr>
          <p:cNvPr id="4" name="Rectangle 3"/>
          <p:cNvSpPr/>
          <p:nvPr/>
        </p:nvSpPr>
        <p:spPr>
          <a:xfrm>
            <a:off x="682283" y="4416307"/>
            <a:ext cx="10283483" cy="2062103"/>
          </a:xfrm>
          <a:prstGeom prst="rect">
            <a:avLst/>
          </a:prstGeom>
          <a:solidFill>
            <a:srgbClr val="CCFFFF"/>
          </a:solidFill>
        </p:spPr>
        <p:txBody>
          <a:bodyPr wrap="square">
            <a:spAutoFit/>
          </a:bodyPr>
          <a:lstStyle/>
          <a:p>
            <a:pPr algn="just"/>
            <a:r>
              <a:rPr lang="en-GB" sz="3200" dirty="0" smtClean="0">
                <a:latin typeface="Times New Roman" panose="02020603050405020304" pitchFamily="18" charset="0"/>
                <a:cs typeface="Times New Roman" panose="02020603050405020304" pitchFamily="18" charset="0"/>
              </a:rPr>
              <a:t>When Jesus heard this, he said to him, “You still lack one thing. Sell everything you have and give to the poor, and you will have treasure in heaven. Then come, follow me.”</a:t>
            </a:r>
          </a:p>
          <a:p>
            <a:pPr algn="just"/>
            <a:r>
              <a:rPr lang="en-GB" sz="3200" b="1" i="1" dirty="0" smtClean="0">
                <a:latin typeface="Times New Roman" panose="02020603050405020304" pitchFamily="18" charset="0"/>
                <a:cs typeface="Times New Roman" panose="02020603050405020304" pitchFamily="18" charset="0"/>
              </a:rPr>
              <a:t>Luke 18:22 (NIV)</a:t>
            </a:r>
            <a:r>
              <a:rPr lang="en-GB" sz="32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589558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p:nvPr/>
        </p:nvSpPr>
        <p:spPr>
          <a:xfrm>
            <a:off x="422031" y="1712937"/>
            <a:ext cx="10578905" cy="1508105"/>
          </a:xfrm>
          <a:prstGeom prst="rect">
            <a:avLst/>
          </a:prstGeom>
          <a:solidFill>
            <a:schemeClr val="bg1"/>
          </a:solidFill>
        </p:spPr>
        <p:txBody>
          <a:bodyPr wrap="square">
            <a:spAutoFit/>
          </a:bodyPr>
          <a:lstStyle/>
          <a:p>
            <a:pPr algn="just"/>
            <a:r>
              <a:rPr lang="en-GB" sz="3600" dirty="0" smtClean="0">
                <a:latin typeface="Times New Roman" panose="02020603050405020304" pitchFamily="18" charset="0"/>
                <a:cs typeface="Times New Roman" panose="02020603050405020304" pitchFamily="18" charset="0"/>
              </a:rPr>
              <a:t>“We </a:t>
            </a:r>
            <a:r>
              <a:rPr lang="en-GB" sz="3600" dirty="0">
                <a:latin typeface="Times New Roman" panose="02020603050405020304" pitchFamily="18" charset="0"/>
                <a:cs typeface="Times New Roman" panose="02020603050405020304" pitchFamily="18" charset="0"/>
              </a:rPr>
              <a:t>will not attain salvation by emptying our banks accounts and giving our money to the poor”.</a:t>
            </a:r>
          </a:p>
          <a:p>
            <a:pPr algn="just"/>
            <a:r>
              <a:rPr lang="en-GB" sz="2000" b="1" i="1" dirty="0">
                <a:solidFill>
                  <a:srgbClr val="000099"/>
                </a:solidFill>
                <a:latin typeface="Times New Roman" panose="02020603050405020304" pitchFamily="18" charset="0"/>
                <a:cs typeface="Times New Roman" panose="02020603050405020304" pitchFamily="18" charset="0"/>
              </a:rPr>
              <a:t>Bock, D. 1996, p469 </a:t>
            </a:r>
          </a:p>
        </p:txBody>
      </p:sp>
      <p:sp>
        <p:nvSpPr>
          <p:cNvPr id="5" name="Rectangle 4"/>
          <p:cNvSpPr/>
          <p:nvPr/>
        </p:nvSpPr>
        <p:spPr>
          <a:xfrm>
            <a:off x="1332277" y="444863"/>
            <a:ext cx="7882286" cy="707886"/>
          </a:xfrm>
          <a:prstGeom prst="rect">
            <a:avLst/>
          </a:prstGeom>
        </p:spPr>
        <p:txBody>
          <a:bodyPr wrap="none">
            <a:spAutoFit/>
          </a:bodyPr>
          <a:lstStyle/>
          <a:p>
            <a:r>
              <a:rPr lang="en-GB" sz="4000" dirty="0" smtClean="0">
                <a:solidFill>
                  <a:schemeClr val="bg1"/>
                </a:solidFill>
                <a:effectLst/>
                <a:latin typeface="Times New Roman" panose="02020603050405020304" pitchFamily="18" charset="0"/>
                <a:ea typeface="Times New Roman" panose="02020603050405020304" pitchFamily="18" charset="0"/>
              </a:rPr>
              <a:t>Jesus is dealing with a particular case</a:t>
            </a:r>
            <a:endParaRPr lang="en-GB" sz="4000" dirty="0">
              <a:solidFill>
                <a:schemeClr val="bg1"/>
              </a:solidFill>
            </a:endParaRPr>
          </a:p>
        </p:txBody>
      </p:sp>
      <p:sp>
        <p:nvSpPr>
          <p:cNvPr id="6" name="Rectangle 5"/>
          <p:cNvSpPr/>
          <p:nvPr/>
        </p:nvSpPr>
        <p:spPr>
          <a:xfrm>
            <a:off x="1233141" y="4327546"/>
            <a:ext cx="8956683" cy="707886"/>
          </a:xfrm>
          <a:prstGeom prst="rect">
            <a:avLst/>
          </a:prstGeom>
        </p:spPr>
        <p:txBody>
          <a:bodyPr wrap="none">
            <a:spAutoFit/>
          </a:bodyPr>
          <a:lstStyle/>
          <a:p>
            <a:pPr marL="228600" marR="0" algn="just">
              <a:spcBef>
                <a:spcPts val="0"/>
              </a:spcBef>
              <a:spcAft>
                <a:spcPts val="0"/>
              </a:spcAft>
            </a:pPr>
            <a:r>
              <a:rPr lang="en-GB" sz="4000" b="1" dirty="0" smtClean="0">
                <a:solidFill>
                  <a:srgbClr val="FFFF00"/>
                </a:solidFill>
                <a:effectLst/>
                <a:latin typeface="Times New Roman" panose="02020603050405020304" pitchFamily="18" charset="0"/>
                <a:ea typeface="Times New Roman" panose="02020603050405020304" pitchFamily="18" charset="0"/>
              </a:rPr>
              <a:t>FAITH</a:t>
            </a:r>
            <a:r>
              <a:rPr lang="en-GB" sz="4000" dirty="0" smtClean="0">
                <a:solidFill>
                  <a:srgbClr val="FFFF00"/>
                </a:solidFill>
                <a:effectLst/>
                <a:latin typeface="Times New Roman" panose="02020603050405020304" pitchFamily="18" charset="0"/>
                <a:ea typeface="Times New Roman" panose="02020603050405020304" pitchFamily="18" charset="0"/>
              </a:rPr>
              <a:t> is required to attain eternal life…</a:t>
            </a:r>
            <a:endParaRPr lang="en-GB" sz="40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22081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545</TotalTime>
  <Words>675</Words>
  <Application>Microsoft Office PowerPoint</Application>
  <PresentationFormat>Custom</PresentationFormat>
  <Paragraphs>65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19</cp:revision>
  <dcterms:created xsi:type="dcterms:W3CDTF">2017-04-22T08:17:15Z</dcterms:created>
  <dcterms:modified xsi:type="dcterms:W3CDTF">2017-05-31T09:51:35Z</dcterms:modified>
</cp:coreProperties>
</file>