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4" r:id="rId9"/>
    <p:sldId id="265" r:id="rId10"/>
    <p:sldId id="267" r:id="rId11"/>
    <p:sldId id="266" r:id="rId12"/>
    <p:sldId id="268" r:id="rId13"/>
    <p:sldId id="269" r:id="rId14"/>
    <p:sldId id="27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CC"/>
    <a:srgbClr val="99FFCC"/>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8" d="100"/>
          <a:sy n="78" d="100"/>
        </p:scale>
        <p:origin x="-102" y="-7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1A8684DE-1892-4F48-B42C-18EDA75BFB1D}" type="datetimeFigureOut">
              <a:rPr lang="en-GB" smtClean="0"/>
              <a:t>19/05/2017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4A59895-0280-4128-86F1-B0F61CA8C8D5}" type="slidenum">
              <a:rPr lang="en-GB" smtClean="0"/>
              <a:t>‹#›</a:t>
            </a:fld>
            <a:endParaRPr lang="en-GB"/>
          </a:p>
        </p:txBody>
      </p:sp>
    </p:spTree>
    <p:extLst>
      <p:ext uri="{BB962C8B-B14F-4D97-AF65-F5344CB8AC3E}">
        <p14:creationId xmlns:p14="http://schemas.microsoft.com/office/powerpoint/2010/main" val="9418016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A8684DE-1892-4F48-B42C-18EDA75BFB1D}" type="datetimeFigureOut">
              <a:rPr lang="en-GB" smtClean="0"/>
              <a:t>19/05/2017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4A59895-0280-4128-86F1-B0F61CA8C8D5}" type="slidenum">
              <a:rPr lang="en-GB" smtClean="0"/>
              <a:t>‹#›</a:t>
            </a:fld>
            <a:endParaRPr lang="en-GB"/>
          </a:p>
        </p:txBody>
      </p:sp>
    </p:spTree>
    <p:extLst>
      <p:ext uri="{BB962C8B-B14F-4D97-AF65-F5344CB8AC3E}">
        <p14:creationId xmlns:p14="http://schemas.microsoft.com/office/powerpoint/2010/main" val="740749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A8684DE-1892-4F48-B42C-18EDA75BFB1D}" type="datetimeFigureOut">
              <a:rPr lang="en-GB" smtClean="0"/>
              <a:t>19/05/2017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4A59895-0280-4128-86F1-B0F61CA8C8D5}" type="slidenum">
              <a:rPr lang="en-GB" smtClean="0"/>
              <a:t>‹#›</a:t>
            </a:fld>
            <a:endParaRPr lang="en-GB"/>
          </a:p>
        </p:txBody>
      </p:sp>
    </p:spTree>
    <p:extLst>
      <p:ext uri="{BB962C8B-B14F-4D97-AF65-F5344CB8AC3E}">
        <p14:creationId xmlns:p14="http://schemas.microsoft.com/office/powerpoint/2010/main" val="11397884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A8684DE-1892-4F48-B42C-18EDA75BFB1D}" type="datetimeFigureOut">
              <a:rPr lang="en-GB" smtClean="0"/>
              <a:t>19/05/2017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4A59895-0280-4128-86F1-B0F61CA8C8D5}" type="slidenum">
              <a:rPr lang="en-GB" smtClean="0"/>
              <a:t>‹#›</a:t>
            </a:fld>
            <a:endParaRPr lang="en-GB"/>
          </a:p>
        </p:txBody>
      </p:sp>
    </p:spTree>
    <p:extLst>
      <p:ext uri="{BB962C8B-B14F-4D97-AF65-F5344CB8AC3E}">
        <p14:creationId xmlns:p14="http://schemas.microsoft.com/office/powerpoint/2010/main" val="31680610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8684DE-1892-4F48-B42C-18EDA75BFB1D}" type="datetimeFigureOut">
              <a:rPr lang="en-GB" smtClean="0"/>
              <a:t>19/05/2017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4A59895-0280-4128-86F1-B0F61CA8C8D5}" type="slidenum">
              <a:rPr lang="en-GB" smtClean="0"/>
              <a:t>‹#›</a:t>
            </a:fld>
            <a:endParaRPr lang="en-GB"/>
          </a:p>
        </p:txBody>
      </p:sp>
    </p:spTree>
    <p:extLst>
      <p:ext uri="{BB962C8B-B14F-4D97-AF65-F5344CB8AC3E}">
        <p14:creationId xmlns:p14="http://schemas.microsoft.com/office/powerpoint/2010/main" val="1715014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A8684DE-1892-4F48-B42C-18EDA75BFB1D}" type="datetimeFigureOut">
              <a:rPr lang="en-GB" smtClean="0"/>
              <a:t>19/05/2017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4A59895-0280-4128-86F1-B0F61CA8C8D5}" type="slidenum">
              <a:rPr lang="en-GB" smtClean="0"/>
              <a:t>‹#›</a:t>
            </a:fld>
            <a:endParaRPr lang="en-GB"/>
          </a:p>
        </p:txBody>
      </p:sp>
    </p:spTree>
    <p:extLst>
      <p:ext uri="{BB962C8B-B14F-4D97-AF65-F5344CB8AC3E}">
        <p14:creationId xmlns:p14="http://schemas.microsoft.com/office/powerpoint/2010/main" val="2303301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A8684DE-1892-4F48-B42C-18EDA75BFB1D}" type="datetimeFigureOut">
              <a:rPr lang="en-GB" smtClean="0"/>
              <a:t>19/05/2017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4A59895-0280-4128-86F1-B0F61CA8C8D5}" type="slidenum">
              <a:rPr lang="en-GB" smtClean="0"/>
              <a:t>‹#›</a:t>
            </a:fld>
            <a:endParaRPr lang="en-GB"/>
          </a:p>
        </p:txBody>
      </p:sp>
    </p:spTree>
    <p:extLst>
      <p:ext uri="{BB962C8B-B14F-4D97-AF65-F5344CB8AC3E}">
        <p14:creationId xmlns:p14="http://schemas.microsoft.com/office/powerpoint/2010/main" val="41151055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A8684DE-1892-4F48-B42C-18EDA75BFB1D}" type="datetimeFigureOut">
              <a:rPr lang="en-GB" smtClean="0"/>
              <a:t>19/05/2017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4A59895-0280-4128-86F1-B0F61CA8C8D5}" type="slidenum">
              <a:rPr lang="en-GB" smtClean="0"/>
              <a:t>‹#›</a:t>
            </a:fld>
            <a:endParaRPr lang="en-GB"/>
          </a:p>
        </p:txBody>
      </p:sp>
    </p:spTree>
    <p:extLst>
      <p:ext uri="{BB962C8B-B14F-4D97-AF65-F5344CB8AC3E}">
        <p14:creationId xmlns:p14="http://schemas.microsoft.com/office/powerpoint/2010/main" val="28822280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8684DE-1892-4F48-B42C-18EDA75BFB1D}" type="datetimeFigureOut">
              <a:rPr lang="en-GB" smtClean="0"/>
              <a:t>19/05/2017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4A59895-0280-4128-86F1-B0F61CA8C8D5}" type="slidenum">
              <a:rPr lang="en-GB" smtClean="0"/>
              <a:t>‹#›</a:t>
            </a:fld>
            <a:endParaRPr lang="en-GB"/>
          </a:p>
        </p:txBody>
      </p:sp>
    </p:spTree>
    <p:extLst>
      <p:ext uri="{BB962C8B-B14F-4D97-AF65-F5344CB8AC3E}">
        <p14:creationId xmlns:p14="http://schemas.microsoft.com/office/powerpoint/2010/main" val="5398057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8684DE-1892-4F48-B42C-18EDA75BFB1D}" type="datetimeFigureOut">
              <a:rPr lang="en-GB" smtClean="0"/>
              <a:t>19/05/2017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4A59895-0280-4128-86F1-B0F61CA8C8D5}" type="slidenum">
              <a:rPr lang="en-GB" smtClean="0"/>
              <a:t>‹#›</a:t>
            </a:fld>
            <a:endParaRPr lang="en-GB"/>
          </a:p>
        </p:txBody>
      </p:sp>
    </p:spTree>
    <p:extLst>
      <p:ext uri="{BB962C8B-B14F-4D97-AF65-F5344CB8AC3E}">
        <p14:creationId xmlns:p14="http://schemas.microsoft.com/office/powerpoint/2010/main" val="2843707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8684DE-1892-4F48-B42C-18EDA75BFB1D}" type="datetimeFigureOut">
              <a:rPr lang="en-GB" smtClean="0"/>
              <a:t>19/05/2017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4A59895-0280-4128-86F1-B0F61CA8C8D5}" type="slidenum">
              <a:rPr lang="en-GB" smtClean="0"/>
              <a:t>‹#›</a:t>
            </a:fld>
            <a:endParaRPr lang="en-GB"/>
          </a:p>
        </p:txBody>
      </p:sp>
    </p:spTree>
    <p:extLst>
      <p:ext uri="{BB962C8B-B14F-4D97-AF65-F5344CB8AC3E}">
        <p14:creationId xmlns:p14="http://schemas.microsoft.com/office/powerpoint/2010/main" val="1427988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8684DE-1892-4F48-B42C-18EDA75BFB1D}" type="datetimeFigureOut">
              <a:rPr lang="en-GB" smtClean="0"/>
              <a:t>19/05/2017</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A59895-0280-4128-86F1-B0F61CA8C8D5}" type="slidenum">
              <a:rPr lang="en-GB" smtClean="0"/>
              <a:t>‹#›</a:t>
            </a:fld>
            <a:endParaRPr lang="en-GB"/>
          </a:p>
        </p:txBody>
      </p:sp>
    </p:spTree>
    <p:extLst>
      <p:ext uri="{BB962C8B-B14F-4D97-AF65-F5344CB8AC3E}">
        <p14:creationId xmlns:p14="http://schemas.microsoft.com/office/powerpoint/2010/main" val="7903057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4" name="Rectangle 3"/>
          <p:cNvSpPr/>
          <p:nvPr/>
        </p:nvSpPr>
        <p:spPr>
          <a:xfrm>
            <a:off x="1129049" y="893425"/>
            <a:ext cx="10384664" cy="5509200"/>
          </a:xfrm>
          <a:prstGeom prst="rect">
            <a:avLst/>
          </a:prstGeom>
          <a:solidFill>
            <a:schemeClr val="bg1"/>
          </a:solidFill>
        </p:spPr>
        <p:txBody>
          <a:bodyPr wrap="square">
            <a:spAutoFit/>
          </a:bodyPr>
          <a:lstStyle/>
          <a:p>
            <a:pPr algn="just"/>
            <a:r>
              <a:rPr lang="en-GB" sz="3200" dirty="0" smtClean="0">
                <a:effectLst/>
                <a:latin typeface="Times New Roman" panose="02020603050405020304" pitchFamily="18" charset="0"/>
                <a:ea typeface="Times New Roman" panose="02020603050405020304" pitchFamily="18" charset="0"/>
              </a:rPr>
              <a:t>[22] Then Jesus said to his disciples: "Therefore I tell you, </a:t>
            </a:r>
            <a:r>
              <a:rPr lang="en-GB" sz="3200" b="1" dirty="0" smtClean="0">
                <a:solidFill>
                  <a:srgbClr val="FF0000"/>
                </a:solidFill>
                <a:effectLst/>
                <a:latin typeface="Times New Roman" panose="02020603050405020304" pitchFamily="18" charset="0"/>
                <a:ea typeface="Times New Roman" panose="02020603050405020304" pitchFamily="18" charset="0"/>
              </a:rPr>
              <a:t>do not worry</a:t>
            </a:r>
            <a:r>
              <a:rPr lang="en-GB" sz="3200" dirty="0" smtClean="0">
                <a:effectLst/>
                <a:latin typeface="Times New Roman" panose="02020603050405020304" pitchFamily="18" charset="0"/>
                <a:ea typeface="Times New Roman" panose="02020603050405020304" pitchFamily="18" charset="0"/>
              </a:rPr>
              <a:t> about your life, what you will eat; or about your body, what you will wear. [23] Life is more than food, and the body more than clothes. [24] Consider the ravens: They do not sow or reap, they have no storeroom or barn; yet God feeds them. And how much more valuable you are than birds! [25] Who of you by worrying can add a single hour to his life? [26] Since you cannot do this very little thing, why do you worry about the rest? [27] "Consider how the lilies grow. They do not labour or spin. Yet I tell you, not even Solomon in all his splendour was dressed like one of these.</a:t>
            </a:r>
            <a:endParaRPr lang="en-GB" sz="3200" dirty="0"/>
          </a:p>
        </p:txBody>
      </p:sp>
      <p:sp>
        <p:nvSpPr>
          <p:cNvPr id="5" name="Rectangle 4"/>
          <p:cNvSpPr/>
          <p:nvPr/>
        </p:nvSpPr>
        <p:spPr>
          <a:xfrm>
            <a:off x="4528227" y="247094"/>
            <a:ext cx="3134191" cy="646331"/>
          </a:xfrm>
          <a:prstGeom prst="rect">
            <a:avLst/>
          </a:prstGeom>
        </p:spPr>
        <p:txBody>
          <a:bodyPr wrap="none">
            <a:spAutoFit/>
          </a:bodyPr>
          <a:lstStyle/>
          <a:p>
            <a:r>
              <a:rPr lang="en-US" sz="3600" b="1" dirty="0" smtClean="0">
                <a:solidFill>
                  <a:srgbClr val="FFFF00"/>
                </a:solidFill>
                <a:effectLst/>
                <a:latin typeface="Times New Roman" panose="02020603050405020304" pitchFamily="18" charset="0"/>
                <a:ea typeface="Times New Roman" panose="02020603050405020304" pitchFamily="18" charset="0"/>
              </a:rPr>
              <a:t>Luke 12:22-34 </a:t>
            </a:r>
            <a:endParaRPr lang="en-GB" sz="3600" dirty="0">
              <a:solidFill>
                <a:srgbClr val="FFFF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0564775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p:nvPr/>
        </p:nvSpPr>
        <p:spPr>
          <a:xfrm>
            <a:off x="299930" y="3052963"/>
            <a:ext cx="11029070" cy="1754326"/>
          </a:xfrm>
          <a:prstGeom prst="rect">
            <a:avLst/>
          </a:prstGeom>
          <a:solidFill>
            <a:schemeClr val="bg1"/>
          </a:solidFill>
        </p:spPr>
        <p:txBody>
          <a:bodyPr wrap="square">
            <a:spAutoFit/>
          </a:bodyPr>
          <a:lstStyle/>
          <a:p>
            <a:r>
              <a:rPr lang="en-GB" sz="3600" b="1" i="1" dirty="0">
                <a:latin typeface="Times New Roman" panose="02020603050405020304" pitchFamily="18" charset="0"/>
                <a:cs typeface="Times New Roman" panose="02020603050405020304" pitchFamily="18" charset="0"/>
              </a:rPr>
              <a:t>Luke 12:31 </a:t>
            </a:r>
            <a:r>
              <a:rPr lang="en-GB" sz="3600" b="1" i="1" dirty="0" smtClean="0">
                <a:latin typeface="Times New Roman" panose="02020603050405020304" pitchFamily="18" charset="0"/>
                <a:cs typeface="Times New Roman" panose="02020603050405020304" pitchFamily="18" charset="0"/>
              </a:rPr>
              <a:t>(NIV)</a:t>
            </a:r>
          </a:p>
          <a:p>
            <a:pPr algn="just"/>
            <a:r>
              <a:rPr lang="en-GB" sz="3600" dirty="0" smtClean="0">
                <a:latin typeface="Times New Roman" panose="02020603050405020304" pitchFamily="18" charset="0"/>
                <a:cs typeface="Times New Roman" panose="02020603050405020304" pitchFamily="18" charset="0"/>
              </a:rPr>
              <a:t>“</a:t>
            </a:r>
            <a:r>
              <a:rPr lang="en-GB" sz="3600" dirty="0">
                <a:latin typeface="Times New Roman" panose="02020603050405020304" pitchFamily="18" charset="0"/>
                <a:cs typeface="Times New Roman" panose="02020603050405020304" pitchFamily="18" charset="0"/>
              </a:rPr>
              <a:t>But seek </a:t>
            </a:r>
            <a:r>
              <a:rPr lang="en-GB" sz="3600" dirty="0" smtClean="0">
                <a:latin typeface="Times New Roman" panose="02020603050405020304" pitchFamily="18" charset="0"/>
                <a:cs typeface="Times New Roman" panose="02020603050405020304" pitchFamily="18" charset="0"/>
              </a:rPr>
              <a:t>His </a:t>
            </a:r>
            <a:r>
              <a:rPr lang="en-GB" sz="3600" dirty="0">
                <a:latin typeface="Times New Roman" panose="02020603050405020304" pitchFamily="18" charset="0"/>
                <a:cs typeface="Times New Roman" panose="02020603050405020304" pitchFamily="18" charset="0"/>
              </a:rPr>
              <a:t>kingdom, and these things will be given to you as well</a:t>
            </a:r>
            <a:r>
              <a:rPr lang="en-GB" sz="3600" dirty="0" smtClean="0">
                <a:latin typeface="Times New Roman" panose="02020603050405020304" pitchFamily="18" charset="0"/>
                <a:cs typeface="Times New Roman" panose="02020603050405020304" pitchFamily="18" charset="0"/>
              </a:rPr>
              <a:t>”.</a:t>
            </a:r>
            <a:endParaRPr lang="en-GB" sz="3600" dirty="0">
              <a:latin typeface="Times New Roman" panose="02020603050405020304" pitchFamily="18" charset="0"/>
              <a:cs typeface="Times New Roman" panose="02020603050405020304" pitchFamily="18" charset="0"/>
            </a:endParaRPr>
          </a:p>
        </p:txBody>
      </p:sp>
      <p:sp>
        <p:nvSpPr>
          <p:cNvPr id="4" name="Rectangle 3"/>
          <p:cNvSpPr/>
          <p:nvPr/>
        </p:nvSpPr>
        <p:spPr>
          <a:xfrm>
            <a:off x="943591" y="1309351"/>
            <a:ext cx="10057343" cy="1200329"/>
          </a:xfrm>
          <a:prstGeom prst="rect">
            <a:avLst/>
          </a:prstGeom>
        </p:spPr>
        <p:txBody>
          <a:bodyPr wrap="square">
            <a:spAutoFit/>
          </a:bodyPr>
          <a:lstStyle/>
          <a:p>
            <a:pPr algn="just"/>
            <a:r>
              <a:rPr lang="en-GB" sz="3600" dirty="0">
                <a:solidFill>
                  <a:schemeClr val="bg1"/>
                </a:solidFill>
                <a:latin typeface="Times New Roman" panose="02020603050405020304" pitchFamily="18" charset="0"/>
                <a:cs typeface="Times New Roman" panose="02020603050405020304" pitchFamily="18" charset="0"/>
              </a:rPr>
              <a:t>Jesus invites his hearers to be </a:t>
            </a:r>
            <a:r>
              <a:rPr lang="en-GB" sz="3600" dirty="0" smtClean="0">
                <a:solidFill>
                  <a:schemeClr val="bg1"/>
                </a:solidFill>
                <a:latin typeface="Times New Roman" panose="02020603050405020304" pitchFamily="18" charset="0"/>
                <a:cs typeface="Times New Roman" panose="02020603050405020304" pitchFamily="18" charset="0"/>
              </a:rPr>
              <a:t>concerned </a:t>
            </a:r>
            <a:r>
              <a:rPr lang="en-GB" sz="3600" dirty="0" smtClean="0">
                <a:solidFill>
                  <a:schemeClr val="bg1"/>
                </a:solidFill>
                <a:latin typeface="Times New Roman" panose="02020603050405020304" pitchFamily="18" charset="0"/>
                <a:cs typeface="Times New Roman" panose="02020603050405020304" pitchFamily="18" charset="0"/>
              </a:rPr>
              <a:t>only about </a:t>
            </a:r>
            <a:r>
              <a:rPr lang="en-GB" sz="3600" dirty="0">
                <a:solidFill>
                  <a:schemeClr val="bg1"/>
                </a:solidFill>
                <a:latin typeface="Times New Roman" panose="02020603050405020304" pitchFamily="18" charset="0"/>
                <a:cs typeface="Times New Roman" panose="02020603050405020304" pitchFamily="18" charset="0"/>
              </a:rPr>
              <a:t>the Kingdom of </a:t>
            </a:r>
            <a:r>
              <a:rPr lang="en-GB" sz="3600" dirty="0" smtClean="0">
                <a:solidFill>
                  <a:schemeClr val="bg1"/>
                </a:solidFill>
                <a:latin typeface="Times New Roman" panose="02020603050405020304" pitchFamily="18" charset="0"/>
                <a:cs typeface="Times New Roman" panose="02020603050405020304" pitchFamily="18" charset="0"/>
              </a:rPr>
              <a:t>God.</a:t>
            </a:r>
            <a:endParaRPr lang="en-GB" sz="3600" dirty="0">
              <a:solidFill>
                <a:schemeClr val="bg1"/>
              </a:solidFill>
              <a:latin typeface="Times New Roman" panose="02020603050405020304" pitchFamily="18" charset="0"/>
              <a:cs typeface="Times New Roman" panose="02020603050405020304" pitchFamily="18" charset="0"/>
            </a:endParaRPr>
          </a:p>
        </p:txBody>
      </p:sp>
      <p:sp>
        <p:nvSpPr>
          <p:cNvPr id="6" name="Rectangle 5"/>
          <p:cNvSpPr/>
          <p:nvPr/>
        </p:nvSpPr>
        <p:spPr>
          <a:xfrm>
            <a:off x="2491462" y="5350572"/>
            <a:ext cx="5830442" cy="707886"/>
          </a:xfrm>
          <a:prstGeom prst="rect">
            <a:avLst/>
          </a:prstGeom>
        </p:spPr>
        <p:txBody>
          <a:bodyPr wrap="none">
            <a:spAutoFit/>
          </a:bodyPr>
          <a:lstStyle/>
          <a:p>
            <a:pPr algn="just"/>
            <a:r>
              <a:rPr lang="en-US" sz="4000" b="1" dirty="0" smtClean="0">
                <a:solidFill>
                  <a:schemeClr val="bg1"/>
                </a:solidFill>
                <a:effectLst/>
                <a:latin typeface="Times New Roman" panose="02020603050405020304" pitchFamily="18" charset="0"/>
                <a:ea typeface="Times New Roman" panose="02020603050405020304" pitchFamily="18" charset="0"/>
              </a:rPr>
              <a:t>Seek the Kingdom of God</a:t>
            </a:r>
            <a:endParaRPr lang="en-GB" sz="4000" dirty="0">
              <a:solidFill>
                <a:schemeClr val="bg1"/>
              </a:solidFill>
              <a:effectLst/>
              <a:latin typeface="Times New Roman" panose="02020603050405020304" pitchFamily="18" charset="0"/>
              <a:ea typeface="Times New Roman" panose="02020603050405020304" pitchFamily="18" charset="0"/>
            </a:endParaRPr>
          </a:p>
        </p:txBody>
      </p:sp>
      <p:sp>
        <p:nvSpPr>
          <p:cNvPr id="5" name="Rectangle 4"/>
          <p:cNvSpPr/>
          <p:nvPr/>
        </p:nvSpPr>
        <p:spPr>
          <a:xfrm>
            <a:off x="400280" y="250701"/>
            <a:ext cx="9478236" cy="646331"/>
          </a:xfrm>
          <a:prstGeom prst="rect">
            <a:avLst/>
          </a:prstGeom>
        </p:spPr>
        <p:txBody>
          <a:bodyPr wrap="none">
            <a:spAutoFit/>
          </a:bodyPr>
          <a:lstStyle/>
          <a:p>
            <a:pPr marR="0" lvl="0" algn="just"/>
            <a:r>
              <a:rPr lang="en-US" sz="3600" b="1" dirty="0" smtClean="0">
                <a:solidFill>
                  <a:srgbClr val="FFFF00"/>
                </a:solidFill>
                <a:effectLst/>
                <a:latin typeface="Times New Roman" panose="02020603050405020304" pitchFamily="18" charset="0"/>
                <a:ea typeface="Times New Roman" panose="02020603050405020304" pitchFamily="18" charset="0"/>
              </a:rPr>
              <a:t>III. What to do when worry comes to our lives?</a:t>
            </a:r>
            <a:endParaRPr lang="en-GB" sz="3600" dirty="0">
              <a:solidFill>
                <a:srgbClr val="FFFF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41112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barn(inVertical)">
                                      <p:cBhvr>
                                        <p:cTn id="19" dur="500"/>
                                        <p:tgtEl>
                                          <p:spTgt spid="2"/>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barn(inVertical)">
                                      <p:cBhvr>
                                        <p:cTn id="2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p:bldP spid="6" grpId="0"/>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p:nvPr/>
        </p:nvSpPr>
        <p:spPr>
          <a:xfrm>
            <a:off x="187389" y="450440"/>
            <a:ext cx="11029070" cy="3416320"/>
          </a:xfrm>
          <a:prstGeom prst="rect">
            <a:avLst/>
          </a:prstGeom>
          <a:solidFill>
            <a:schemeClr val="bg1"/>
          </a:solidFill>
        </p:spPr>
        <p:txBody>
          <a:bodyPr wrap="square">
            <a:spAutoFit/>
          </a:bodyPr>
          <a:lstStyle/>
          <a:p>
            <a:pPr algn="just"/>
            <a:r>
              <a:rPr lang="en-US" sz="3600" b="1" i="1" dirty="0">
                <a:latin typeface="Times New Roman" panose="02020603050405020304" pitchFamily="18" charset="0"/>
                <a:cs typeface="Times New Roman" panose="02020603050405020304" pitchFamily="18" charset="0"/>
              </a:rPr>
              <a:t>Philippians 4:6-7</a:t>
            </a:r>
            <a:endParaRPr lang="en-GB" sz="3600" dirty="0">
              <a:latin typeface="Times New Roman" panose="02020603050405020304" pitchFamily="18" charset="0"/>
              <a:cs typeface="Times New Roman" panose="02020603050405020304" pitchFamily="18" charset="0"/>
            </a:endParaRPr>
          </a:p>
          <a:p>
            <a:pPr algn="just"/>
            <a:r>
              <a:rPr lang="en-US" sz="3600" baseline="30000" dirty="0">
                <a:latin typeface="Times New Roman" panose="02020603050405020304" pitchFamily="18" charset="0"/>
                <a:cs typeface="Times New Roman" panose="02020603050405020304" pitchFamily="18" charset="0"/>
              </a:rPr>
              <a:t>6</a:t>
            </a:r>
            <a:r>
              <a:rPr lang="en-US" sz="3600" dirty="0">
                <a:latin typeface="Times New Roman" panose="02020603050405020304" pitchFamily="18" charset="0"/>
                <a:cs typeface="Times New Roman" panose="02020603050405020304" pitchFamily="18" charset="0"/>
              </a:rPr>
              <a:t>Do not be anxious about anything, but in everything, </a:t>
            </a:r>
            <a:r>
              <a:rPr lang="en-US" sz="3600" dirty="0">
                <a:solidFill>
                  <a:srgbClr val="FF0000"/>
                </a:solidFill>
                <a:latin typeface="Times New Roman" panose="02020603050405020304" pitchFamily="18" charset="0"/>
                <a:cs typeface="Times New Roman" panose="02020603050405020304" pitchFamily="18" charset="0"/>
              </a:rPr>
              <a:t>by prayer and petition</a:t>
            </a:r>
            <a:r>
              <a:rPr lang="en-US" sz="3600" dirty="0">
                <a:latin typeface="Times New Roman" panose="02020603050405020304" pitchFamily="18" charset="0"/>
                <a:cs typeface="Times New Roman" panose="02020603050405020304" pitchFamily="18" charset="0"/>
              </a:rPr>
              <a:t>, with thanksgiving, present your requests to God. </a:t>
            </a:r>
            <a:r>
              <a:rPr lang="en-US" sz="3600" baseline="30000" dirty="0">
                <a:latin typeface="Times New Roman" panose="02020603050405020304" pitchFamily="18" charset="0"/>
                <a:cs typeface="Times New Roman" panose="02020603050405020304" pitchFamily="18" charset="0"/>
              </a:rPr>
              <a:t>7</a:t>
            </a:r>
            <a:r>
              <a:rPr lang="en-US" sz="3600" dirty="0">
                <a:latin typeface="Times New Roman" panose="02020603050405020304" pitchFamily="18" charset="0"/>
                <a:cs typeface="Times New Roman" panose="02020603050405020304" pitchFamily="18" charset="0"/>
              </a:rPr>
              <a:t>And the peace of God, which transcends all understanding, will guard your hearts and your minds in Christ Jesus.</a:t>
            </a:r>
            <a:endParaRPr lang="en-GB" sz="3600" dirty="0">
              <a:latin typeface="Times New Roman" panose="02020603050405020304" pitchFamily="18" charset="0"/>
              <a:cs typeface="Times New Roman" panose="02020603050405020304" pitchFamily="18" charset="0"/>
            </a:endParaRPr>
          </a:p>
        </p:txBody>
      </p:sp>
      <p:sp>
        <p:nvSpPr>
          <p:cNvPr id="6" name="Rectangle 5"/>
          <p:cNvSpPr/>
          <p:nvPr/>
        </p:nvSpPr>
        <p:spPr>
          <a:xfrm>
            <a:off x="1928755" y="4675323"/>
            <a:ext cx="8485913" cy="707886"/>
          </a:xfrm>
          <a:prstGeom prst="rect">
            <a:avLst/>
          </a:prstGeom>
        </p:spPr>
        <p:txBody>
          <a:bodyPr wrap="none">
            <a:spAutoFit/>
          </a:bodyPr>
          <a:lstStyle/>
          <a:p>
            <a:r>
              <a:rPr lang="en-US" sz="4000" b="1" dirty="0">
                <a:solidFill>
                  <a:srgbClr val="FFFF00"/>
                </a:solidFill>
                <a:latin typeface="Times New Roman" panose="02020603050405020304" pitchFamily="18" charset="0"/>
                <a:cs typeface="Times New Roman" panose="02020603050405020304" pitchFamily="18" charset="0"/>
              </a:rPr>
              <a:t>Worry </a:t>
            </a:r>
            <a:r>
              <a:rPr lang="en-US" sz="4000" b="1" dirty="0" smtClean="0">
                <a:solidFill>
                  <a:srgbClr val="FFFF00"/>
                </a:solidFill>
                <a:latin typeface="Times New Roman" panose="02020603050405020304" pitchFamily="18" charset="0"/>
                <a:cs typeface="Times New Roman" panose="02020603050405020304" pitchFamily="18" charset="0"/>
              </a:rPr>
              <a:t>doubts </a:t>
            </a:r>
            <a:r>
              <a:rPr lang="en-US" sz="4000" b="1" dirty="0">
                <a:solidFill>
                  <a:srgbClr val="FFFF00"/>
                </a:solidFill>
                <a:latin typeface="Times New Roman" panose="02020603050405020304" pitchFamily="18" charset="0"/>
                <a:cs typeface="Times New Roman" panose="02020603050405020304" pitchFamily="18" charset="0"/>
              </a:rPr>
              <a:t>the providence of God. </a:t>
            </a:r>
            <a:endParaRPr lang="en-GB" sz="4000" b="1"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92841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p:nvPr/>
        </p:nvSpPr>
        <p:spPr>
          <a:xfrm>
            <a:off x="187389" y="450440"/>
            <a:ext cx="11029070" cy="2308324"/>
          </a:xfrm>
          <a:prstGeom prst="rect">
            <a:avLst/>
          </a:prstGeom>
          <a:solidFill>
            <a:schemeClr val="bg1"/>
          </a:solidFill>
        </p:spPr>
        <p:txBody>
          <a:bodyPr wrap="square">
            <a:spAutoFit/>
          </a:bodyPr>
          <a:lstStyle/>
          <a:p>
            <a:pPr algn="just"/>
            <a:r>
              <a:rPr lang="en-US" sz="3600" b="1" i="1" dirty="0">
                <a:latin typeface="Times New Roman" panose="02020603050405020304" pitchFamily="18" charset="0"/>
                <a:cs typeface="Times New Roman" panose="02020603050405020304" pitchFamily="18" charset="0"/>
              </a:rPr>
              <a:t>Ephesians </a:t>
            </a:r>
            <a:r>
              <a:rPr lang="en-US" sz="3600" b="1" i="1" dirty="0" smtClean="0">
                <a:latin typeface="Times New Roman" panose="02020603050405020304" pitchFamily="18" charset="0"/>
                <a:cs typeface="Times New Roman" panose="02020603050405020304" pitchFamily="18" charset="0"/>
              </a:rPr>
              <a:t>1:11 (NIV)</a:t>
            </a:r>
            <a:endParaRPr lang="en-GB" sz="3600" b="1" i="1" dirty="0">
              <a:latin typeface="Times New Roman" panose="02020603050405020304" pitchFamily="18" charset="0"/>
              <a:cs typeface="Times New Roman" panose="02020603050405020304" pitchFamily="18" charset="0"/>
            </a:endParaRPr>
          </a:p>
          <a:p>
            <a:pPr algn="just"/>
            <a:r>
              <a:rPr lang="en-US" sz="3600" dirty="0" smtClean="0">
                <a:latin typeface="Times New Roman" panose="02020603050405020304" pitchFamily="18" charset="0"/>
                <a:cs typeface="Times New Roman" panose="02020603050405020304" pitchFamily="18" charset="0"/>
              </a:rPr>
              <a:t>“In </a:t>
            </a:r>
            <a:r>
              <a:rPr lang="en-US" sz="3600" dirty="0">
                <a:latin typeface="Times New Roman" panose="02020603050405020304" pitchFamily="18" charset="0"/>
                <a:cs typeface="Times New Roman" panose="02020603050405020304" pitchFamily="18" charset="0"/>
              </a:rPr>
              <a:t>him we were also chosen, having been predestined according to the plan of him who works out everything in conformity with the purpose of his will,</a:t>
            </a:r>
            <a:endParaRPr lang="en-GB" sz="3600" dirty="0">
              <a:latin typeface="Times New Roman" panose="02020603050405020304" pitchFamily="18" charset="0"/>
              <a:cs typeface="Times New Roman" panose="02020603050405020304" pitchFamily="18" charset="0"/>
            </a:endParaRPr>
          </a:p>
        </p:txBody>
      </p:sp>
      <p:sp>
        <p:nvSpPr>
          <p:cNvPr id="3" name="Rectangle 1"/>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"But seek his kingdom, and these things will be given to you as well." (12:31)</a:t>
            </a:r>
            <a:endParaRPr kumimoji="0" lang="en-GB" altLang="en-US" sz="1800" b="0" i="0" u="none" strike="noStrike" cap="none" normalizeH="0" baseline="0" smtClean="0">
              <a:ln>
                <a:noFill/>
              </a:ln>
              <a:solidFill>
                <a:schemeClr val="tx1"/>
              </a:solidFill>
              <a:effectLst/>
              <a:latin typeface="Arial" panose="020B0604020202020204" pitchFamily="34" charset="0"/>
            </a:endParaRPr>
          </a:p>
        </p:txBody>
      </p:sp>
      <p:sp>
        <p:nvSpPr>
          <p:cNvPr id="5" name="Rectangle 3"/>
          <p:cNvSpPr>
            <a:spLocks noChangeArrowheads="1"/>
          </p:cNvSpPr>
          <p:nvPr/>
        </p:nvSpPr>
        <p:spPr bwMode="auto">
          <a:xfrm>
            <a:off x="187389" y="3387449"/>
            <a:ext cx="11788805"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3200" b="0" i="0" u="none" strike="noStrike" cap="none" normalizeH="0" baseline="0" dirty="0" smtClean="0">
                <a:ln>
                  <a:noFill/>
                </a:ln>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"But seek his kingdom, and these things will be given to you as well." </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3200" b="1" i="1" u="none" strike="noStrike" cap="none" normalizeH="0" baseline="0" dirty="0" smtClean="0">
                <a:ln>
                  <a:noFill/>
                </a:ln>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Luke 12:31</a:t>
            </a:r>
            <a:r>
              <a:rPr lang="en-GB" altLang="en-US" sz="3200" b="1"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GB" altLang="en-US" sz="3200" b="1" i="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(NIV)</a:t>
            </a:r>
            <a:endParaRPr kumimoji="0" lang="en-GB" altLang="en-US" sz="3200" b="1" i="1"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endParaRPr>
          </a:p>
        </p:txBody>
      </p:sp>
      <p:sp>
        <p:nvSpPr>
          <p:cNvPr id="7" name="Rectangle 6"/>
          <p:cNvSpPr/>
          <p:nvPr/>
        </p:nvSpPr>
        <p:spPr>
          <a:xfrm>
            <a:off x="3492512" y="4896614"/>
            <a:ext cx="4320413" cy="830997"/>
          </a:xfrm>
          <a:prstGeom prst="rect">
            <a:avLst/>
          </a:prstGeom>
        </p:spPr>
        <p:txBody>
          <a:bodyPr wrap="none">
            <a:spAutoFit/>
          </a:bodyPr>
          <a:lstStyle/>
          <a:p>
            <a:r>
              <a:rPr lang="en-US" sz="4800" b="1" dirty="0" smtClean="0">
                <a:solidFill>
                  <a:schemeClr val="bg1"/>
                </a:solidFill>
                <a:effectLst/>
                <a:latin typeface="Times New Roman" panose="02020603050405020304" pitchFamily="18" charset="0"/>
                <a:ea typeface="Times New Roman" panose="02020603050405020304" pitchFamily="18" charset="0"/>
              </a:rPr>
              <a:t>“Do not worry”</a:t>
            </a:r>
            <a:endParaRPr lang="en-GB" sz="4800" b="1" dirty="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66478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1000"/>
                                        <p:tgtEl>
                                          <p:spTgt spid="7"/>
                                        </p:tgtEl>
                                      </p:cBhvr>
                                    </p:animEffect>
                                    <p:anim calcmode="lin" valueType="num">
                                      <p:cBhvr>
                                        <p:cTn id="18" dur="1000" fill="hold"/>
                                        <p:tgtEl>
                                          <p:spTgt spid="7"/>
                                        </p:tgtEl>
                                        <p:attrNameLst>
                                          <p:attrName>ppt_x</p:attrName>
                                        </p:attrNameLst>
                                      </p:cBhvr>
                                      <p:tavLst>
                                        <p:tav tm="0">
                                          <p:val>
                                            <p:strVal val="#ppt_x"/>
                                          </p:val>
                                        </p:tav>
                                        <p:tav tm="100000">
                                          <p:val>
                                            <p:strVal val="#ppt_x"/>
                                          </p:val>
                                        </p:tav>
                                      </p:tavLst>
                                    </p:anim>
                                    <p:anim calcmode="lin" valueType="num">
                                      <p:cBhvr>
                                        <p:cTn id="1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33CC"/>
        </a:solidFill>
        <a:effectLst/>
      </p:bgPr>
    </p:bg>
    <p:spTree>
      <p:nvGrpSpPr>
        <p:cNvPr id="1" name=""/>
        <p:cNvGrpSpPr/>
        <p:nvPr/>
      </p:nvGrpSpPr>
      <p:grpSpPr>
        <a:xfrm>
          <a:off x="0" y="0"/>
          <a:ext cx="0" cy="0"/>
          <a:chOff x="0" y="0"/>
          <a:chExt cx="0" cy="0"/>
        </a:xfrm>
      </p:grpSpPr>
      <p:sp>
        <p:nvSpPr>
          <p:cNvPr id="8" name="Rectangle 3"/>
          <p:cNvSpPr>
            <a:spLocks noChangeArrowheads="1"/>
          </p:cNvSpPr>
          <p:nvPr/>
        </p:nvSpPr>
        <p:spPr bwMode="auto">
          <a:xfrm>
            <a:off x="534572" y="578842"/>
            <a:ext cx="10761785" cy="1754326"/>
          </a:xfrm>
          <a:prstGeom prst="rect">
            <a:avLst/>
          </a:prstGeom>
          <a:solidFill>
            <a:schemeClr val="bg1"/>
          </a:solidFill>
          <a:ln>
            <a:noFill/>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3600" b="0" i="0" u="none" strike="noStrike" cap="none" normalizeH="0" baseline="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Jesus concludes, saying;</a:t>
            </a:r>
          </a:p>
          <a:p>
            <a:pPr marL="0" marR="0" lvl="0" indent="0" algn="just" defTabSz="914400" rtl="0" eaLnBrk="0" fontAlgn="base" latinLnBrk="0" hangingPunct="0">
              <a:lnSpc>
                <a:spcPct val="100000"/>
              </a:lnSpc>
              <a:spcBef>
                <a:spcPct val="0"/>
              </a:spcBef>
              <a:spcAft>
                <a:spcPct val="0"/>
              </a:spcAft>
              <a:buClrTx/>
              <a:buSzTx/>
              <a:buFontTx/>
              <a:buNone/>
              <a:tabLst/>
            </a:pPr>
            <a:r>
              <a:rPr lang="en-GB" altLang="en-US" sz="3600" smtClean="0">
                <a:latin typeface="Times New Roman" panose="02020603050405020304" pitchFamily="18" charset="0"/>
                <a:ea typeface="Times New Roman" panose="02020603050405020304" pitchFamily="18" charset="0"/>
                <a:cs typeface="Times New Roman" panose="02020603050405020304" pitchFamily="18" charset="0"/>
              </a:rPr>
              <a:t>“For </a:t>
            </a:r>
            <a:r>
              <a:rPr kumimoji="0" lang="en-GB" altLang="en-US" sz="3600" b="0" i="0" u="none" strike="noStrike" cap="none" normalizeH="0" baseline="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where your treasure is, there your heart will be also”</a:t>
            </a:r>
          </a:p>
          <a:p>
            <a:pPr marL="0" marR="0" lvl="0" indent="0" algn="just" defTabSz="914400" rtl="0" eaLnBrk="0" fontAlgn="base" latinLnBrk="0" hangingPunct="0">
              <a:lnSpc>
                <a:spcPct val="100000"/>
              </a:lnSpc>
              <a:spcBef>
                <a:spcPct val="0"/>
              </a:spcBef>
              <a:spcAft>
                <a:spcPct val="0"/>
              </a:spcAft>
              <a:buClrTx/>
              <a:buSzTx/>
              <a:buFontTx/>
              <a:buNone/>
              <a:tabLst/>
            </a:pPr>
            <a:r>
              <a:rPr lang="en-GB" altLang="en-US" sz="3600" b="1" i="1" smtClean="0">
                <a:latin typeface="Times New Roman" panose="02020603050405020304" pitchFamily="18" charset="0"/>
                <a:ea typeface="Times New Roman" panose="02020603050405020304" pitchFamily="18" charset="0"/>
                <a:cs typeface="Times New Roman" panose="02020603050405020304" pitchFamily="18" charset="0"/>
              </a:rPr>
              <a:t>Luke 1</a:t>
            </a:r>
            <a:r>
              <a:rPr kumimoji="0" lang="en-GB" altLang="en-US" sz="3600" b="1" i="1" u="none" strike="noStrike" cap="none" normalizeH="0" baseline="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2:34</a:t>
            </a:r>
            <a:r>
              <a:rPr lang="en-GB" altLang="en-US" sz="3600" b="1" i="1" smtClean="0">
                <a:latin typeface="Times New Roman" panose="02020603050405020304" pitchFamily="18" charset="0"/>
                <a:ea typeface="Times New Roman" panose="02020603050405020304" pitchFamily="18" charset="0"/>
                <a:cs typeface="Times New Roman" panose="02020603050405020304" pitchFamily="18" charset="0"/>
              </a:rPr>
              <a:t> (NIV)</a:t>
            </a:r>
            <a:r>
              <a:rPr kumimoji="0" lang="en-GB" altLang="en-US" sz="3600" b="1" i="1" u="none" strike="noStrike" cap="none" normalizeH="0" baseline="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GB" altLang="en-US" sz="3600" b="1" i="1" u="none" strike="noStrike" cap="none" normalizeH="0" baseline="0" dirty="0" smtClean="0">
              <a:ln>
                <a:noFill/>
              </a:ln>
              <a:effectLst/>
              <a:latin typeface="Times New Roman" panose="02020603050405020304" pitchFamily="18" charset="0"/>
              <a:cs typeface="Times New Roman" panose="02020603050405020304" pitchFamily="18" charset="0"/>
            </a:endParaRPr>
          </a:p>
        </p:txBody>
      </p:sp>
      <p:sp>
        <p:nvSpPr>
          <p:cNvPr id="9" name="Rectangle 8"/>
          <p:cNvSpPr/>
          <p:nvPr/>
        </p:nvSpPr>
        <p:spPr>
          <a:xfrm>
            <a:off x="2682538" y="3272469"/>
            <a:ext cx="6301084" cy="707886"/>
          </a:xfrm>
          <a:prstGeom prst="rect">
            <a:avLst/>
          </a:prstGeom>
        </p:spPr>
        <p:txBody>
          <a:bodyPr wrap="none">
            <a:spAutoFit/>
          </a:bodyPr>
          <a:lstStyle/>
          <a:p>
            <a:r>
              <a:rPr lang="en-GB" sz="4000" b="1" dirty="0" smtClean="0">
                <a:solidFill>
                  <a:srgbClr val="FFFF00"/>
                </a:solidFill>
                <a:effectLst/>
                <a:latin typeface="Times New Roman" panose="02020603050405020304" pitchFamily="18" charset="0"/>
                <a:ea typeface="Times New Roman" panose="02020603050405020304" pitchFamily="18" charset="0"/>
              </a:rPr>
              <a:t>What is your </a:t>
            </a:r>
            <a:r>
              <a:rPr lang="en-GB" sz="4000" b="1" i="1" dirty="0" smtClean="0">
                <a:solidFill>
                  <a:srgbClr val="FFFF00"/>
                </a:solidFill>
                <a:effectLst/>
                <a:latin typeface="Times New Roman" panose="02020603050405020304" pitchFamily="18" charset="0"/>
                <a:ea typeface="Times New Roman" panose="02020603050405020304" pitchFamily="18" charset="0"/>
              </a:rPr>
              <a:t>real</a:t>
            </a:r>
            <a:r>
              <a:rPr lang="en-GB" sz="4000" b="1" dirty="0" smtClean="0">
                <a:solidFill>
                  <a:srgbClr val="FFFF00"/>
                </a:solidFill>
                <a:effectLst/>
                <a:latin typeface="Times New Roman" panose="02020603050405020304" pitchFamily="18" charset="0"/>
                <a:ea typeface="Times New Roman" panose="02020603050405020304" pitchFamily="18" charset="0"/>
              </a:rPr>
              <a:t> treasure? </a:t>
            </a:r>
            <a:endParaRPr lang="en-GB" sz="4000" b="1" dirty="0">
              <a:solidFill>
                <a:srgbClr val="FFFF00"/>
              </a:solidFill>
            </a:endParaRPr>
          </a:p>
        </p:txBody>
      </p:sp>
      <p:sp>
        <p:nvSpPr>
          <p:cNvPr id="10" name="Rectangle 9"/>
          <p:cNvSpPr/>
          <p:nvPr/>
        </p:nvSpPr>
        <p:spPr>
          <a:xfrm>
            <a:off x="1463001" y="4915620"/>
            <a:ext cx="9320180" cy="707886"/>
          </a:xfrm>
          <a:prstGeom prst="rect">
            <a:avLst/>
          </a:prstGeom>
        </p:spPr>
        <p:txBody>
          <a:bodyPr wrap="none">
            <a:spAutoFit/>
          </a:bodyPr>
          <a:lstStyle/>
          <a:p>
            <a:r>
              <a:rPr lang="en-GB" sz="4000" dirty="0" smtClean="0">
                <a:solidFill>
                  <a:schemeClr val="bg1"/>
                </a:solidFill>
                <a:effectLst/>
                <a:latin typeface="Times New Roman" panose="02020603050405020304" pitchFamily="18" charset="0"/>
                <a:ea typeface="Times New Roman" panose="02020603050405020304" pitchFamily="18" charset="0"/>
              </a:rPr>
              <a:t>What absorbs your attention and your time? </a:t>
            </a:r>
            <a:endParaRPr lang="en-GB" sz="4000" dirty="0">
              <a:solidFill>
                <a:schemeClr val="bg1"/>
              </a:solidFill>
            </a:endParaRPr>
          </a:p>
        </p:txBody>
      </p:sp>
    </p:spTree>
    <p:extLst>
      <p:ext uri="{BB962C8B-B14F-4D97-AF65-F5344CB8AC3E}">
        <p14:creationId xmlns:p14="http://schemas.microsoft.com/office/powerpoint/2010/main" val="2040466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1000"/>
                                        <p:tgtEl>
                                          <p:spTgt spid="10"/>
                                        </p:tgtEl>
                                      </p:cBhvr>
                                    </p:animEffect>
                                    <p:anim calcmode="lin" valueType="num">
                                      <p:cBhvr>
                                        <p:cTn id="13" dur="1000" fill="hold"/>
                                        <p:tgtEl>
                                          <p:spTgt spid="10"/>
                                        </p:tgtEl>
                                        <p:attrNameLst>
                                          <p:attrName>ppt_x</p:attrName>
                                        </p:attrNameLst>
                                      </p:cBhvr>
                                      <p:tavLst>
                                        <p:tav tm="0">
                                          <p:val>
                                            <p:strVal val="#ppt_x"/>
                                          </p:val>
                                        </p:tav>
                                        <p:tav tm="100000">
                                          <p:val>
                                            <p:strVal val="#ppt_x"/>
                                          </p:val>
                                        </p:tav>
                                      </p:tavLst>
                                    </p:anim>
                                    <p:anim calcmode="lin" valueType="num">
                                      <p:cBhvr>
                                        <p:cTn id="14"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33CC"/>
        </a:solidFill>
        <a:effectLst/>
      </p:bgPr>
    </p:bg>
    <p:spTree>
      <p:nvGrpSpPr>
        <p:cNvPr id="1" name=""/>
        <p:cNvGrpSpPr/>
        <p:nvPr/>
      </p:nvGrpSpPr>
      <p:grpSpPr>
        <a:xfrm>
          <a:off x="0" y="0"/>
          <a:ext cx="0" cy="0"/>
          <a:chOff x="0" y="0"/>
          <a:chExt cx="0" cy="0"/>
        </a:xfrm>
      </p:grpSpPr>
      <p:sp>
        <p:nvSpPr>
          <p:cNvPr id="8" name="Rectangle 3"/>
          <p:cNvSpPr>
            <a:spLocks noChangeArrowheads="1"/>
          </p:cNvSpPr>
          <p:nvPr/>
        </p:nvSpPr>
        <p:spPr bwMode="auto">
          <a:xfrm>
            <a:off x="534570" y="283420"/>
            <a:ext cx="10761785" cy="1754326"/>
          </a:xfrm>
          <a:prstGeom prst="rect">
            <a:avLst/>
          </a:prstGeom>
          <a:solidFill>
            <a:schemeClr val="bg1"/>
          </a:solidFill>
          <a:ln>
            <a:noFill/>
          </a:ln>
          <a:effectLst/>
        </p:spPr>
        <p:txBody>
          <a:bodyPr vert="horz" wrap="square" lIns="91440" tIns="45720" rIns="91440" bIns="45720" numCol="1" anchor="ctr" anchorCtr="0" compatLnSpc="1">
            <a:prstTxWarp prst="textNoShape">
              <a:avLst/>
            </a:prstTxWarp>
            <a:spAutoFit/>
          </a:bodyPr>
          <a:lstStyle/>
          <a:p>
            <a:pPr lvl="0" algn="just" eaLnBrk="0" fontAlgn="base" hangingPunct="0">
              <a:spcBef>
                <a:spcPct val="0"/>
              </a:spcBef>
              <a:spcAft>
                <a:spcPct val="0"/>
              </a:spcAft>
            </a:pPr>
            <a:r>
              <a:rPr lang="en-GB" sz="3600" i="1">
                <a:latin typeface="Times New Roman" panose="02020603050405020304" pitchFamily="18" charset="0"/>
                <a:cs typeface="Times New Roman" panose="02020603050405020304" pitchFamily="18" charset="0"/>
              </a:rPr>
              <a:t>William </a:t>
            </a:r>
            <a:r>
              <a:rPr lang="en-GB" sz="3600" i="1" smtClean="0">
                <a:latin typeface="Times New Roman" panose="02020603050405020304" pitchFamily="18" charset="0"/>
                <a:cs typeface="Times New Roman" panose="02020603050405020304" pitchFamily="18" charset="0"/>
              </a:rPr>
              <a:t>Barclay </a:t>
            </a:r>
            <a:r>
              <a:rPr lang="en-GB" sz="3600" dirty="0">
                <a:latin typeface="Times New Roman" panose="02020603050405020304" pitchFamily="18" charset="0"/>
                <a:cs typeface="Times New Roman" panose="02020603050405020304" pitchFamily="18" charset="0"/>
              </a:rPr>
              <a:t>said that in this passage, Jesus is saying “Bend all your life to obeying God’s will and rest content with </a:t>
            </a:r>
            <a:r>
              <a:rPr lang="en-GB" sz="3600">
                <a:latin typeface="Times New Roman" panose="02020603050405020304" pitchFamily="18" charset="0"/>
                <a:cs typeface="Times New Roman" panose="02020603050405020304" pitchFamily="18" charset="0"/>
              </a:rPr>
              <a:t>that</a:t>
            </a:r>
            <a:r>
              <a:rPr lang="en-GB" sz="3600" smtClean="0">
                <a:latin typeface="Times New Roman" panose="02020603050405020304" pitchFamily="18" charset="0"/>
                <a:cs typeface="Times New Roman" panose="02020603050405020304" pitchFamily="18" charset="0"/>
              </a:rPr>
              <a:t>.” </a:t>
            </a:r>
            <a:endParaRPr kumimoji="0" lang="en-GB" altLang="en-US" sz="3600" b="1" i="1" u="none" strike="noStrike" cap="none" normalizeH="0" baseline="0" dirty="0" smtClean="0">
              <a:ln>
                <a:noFill/>
              </a:ln>
              <a:effectLst/>
              <a:latin typeface="Times New Roman" panose="02020603050405020304" pitchFamily="18" charset="0"/>
              <a:cs typeface="Times New Roman" panose="02020603050405020304" pitchFamily="18" charset="0"/>
            </a:endParaRPr>
          </a:p>
        </p:txBody>
      </p:sp>
      <p:sp>
        <p:nvSpPr>
          <p:cNvPr id="2" name="Rectangle 1"/>
          <p:cNvSpPr/>
          <p:nvPr/>
        </p:nvSpPr>
        <p:spPr>
          <a:xfrm>
            <a:off x="949568" y="2660943"/>
            <a:ext cx="9931791" cy="1200329"/>
          </a:xfrm>
          <a:prstGeom prst="rect">
            <a:avLst/>
          </a:prstGeom>
        </p:spPr>
        <p:txBody>
          <a:bodyPr wrap="square">
            <a:spAutoFit/>
          </a:bodyPr>
          <a:lstStyle/>
          <a:p>
            <a:pPr algn="just"/>
            <a:r>
              <a:rPr lang="en-GB" sz="3600" dirty="0" smtClean="0">
                <a:solidFill>
                  <a:srgbClr val="FFFF00"/>
                </a:solidFill>
                <a:effectLst/>
                <a:latin typeface="Times New Roman" panose="02020603050405020304" pitchFamily="18" charset="0"/>
                <a:ea typeface="Times New Roman" panose="02020603050405020304" pitchFamily="18" charset="0"/>
              </a:rPr>
              <a:t>Are you investing in a treasure in heaven where no thief comes near and no moth destroys? </a:t>
            </a:r>
            <a:endParaRPr lang="en-GB" sz="3600" dirty="0">
              <a:solidFill>
                <a:srgbClr val="FFFF00"/>
              </a:solidFill>
            </a:endParaRPr>
          </a:p>
        </p:txBody>
      </p:sp>
      <p:sp>
        <p:nvSpPr>
          <p:cNvPr id="3" name="Rectangle 2"/>
          <p:cNvSpPr/>
          <p:nvPr/>
        </p:nvSpPr>
        <p:spPr>
          <a:xfrm>
            <a:off x="267287" y="4189048"/>
            <a:ext cx="11563642" cy="1200329"/>
          </a:xfrm>
          <a:prstGeom prst="rect">
            <a:avLst/>
          </a:prstGeom>
          <a:solidFill>
            <a:srgbClr val="CCFFCC"/>
          </a:solidFill>
        </p:spPr>
        <p:txBody>
          <a:bodyPr wrap="square">
            <a:spAutoFit/>
          </a:bodyPr>
          <a:lstStyle/>
          <a:p>
            <a:pPr marL="228600" marR="0" algn="just"/>
            <a:r>
              <a:rPr lang="en-US" sz="3600" dirty="0" smtClean="0">
                <a:effectLst/>
                <a:latin typeface="Times New Roman" panose="02020603050405020304" pitchFamily="18" charset="0"/>
                <a:ea typeface="Times New Roman" panose="02020603050405020304" pitchFamily="18" charset="0"/>
              </a:rPr>
              <a:t>When you have accomplished your daily task, go to sleep in peace; God is awake. </a:t>
            </a:r>
            <a:endParaRPr lang="en-GB" sz="3600" dirty="0">
              <a:effectLst/>
              <a:latin typeface="Times New Roman" panose="02020603050405020304" pitchFamily="18" charset="0"/>
              <a:ea typeface="Times New Roman" panose="02020603050405020304" pitchFamily="18" charset="0"/>
            </a:endParaRPr>
          </a:p>
        </p:txBody>
      </p:sp>
      <p:sp>
        <p:nvSpPr>
          <p:cNvPr id="7" name="Rectangle 6"/>
          <p:cNvSpPr/>
          <p:nvPr/>
        </p:nvSpPr>
        <p:spPr>
          <a:xfrm>
            <a:off x="3394039" y="5717153"/>
            <a:ext cx="3975768" cy="769441"/>
          </a:xfrm>
          <a:prstGeom prst="rect">
            <a:avLst/>
          </a:prstGeom>
        </p:spPr>
        <p:txBody>
          <a:bodyPr wrap="none">
            <a:spAutoFit/>
          </a:bodyPr>
          <a:lstStyle/>
          <a:p>
            <a:r>
              <a:rPr lang="en-US" sz="4400" b="1" dirty="0" smtClean="0">
                <a:solidFill>
                  <a:schemeClr val="bg1"/>
                </a:solidFill>
                <a:effectLst/>
                <a:latin typeface="Times New Roman" panose="02020603050405020304" pitchFamily="18" charset="0"/>
                <a:ea typeface="Times New Roman" panose="02020603050405020304" pitchFamily="18" charset="0"/>
              </a:rPr>
              <a:t>“Do not worry”</a:t>
            </a:r>
            <a:endParaRPr lang="en-GB" sz="4400" b="1" dirty="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514235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arn(inVertical)">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anim calcmode="lin" valueType="num">
                                      <p:cBhvr>
                                        <p:cTn id="20" dur="1000" fill="hold"/>
                                        <p:tgtEl>
                                          <p:spTgt spid="7"/>
                                        </p:tgtEl>
                                        <p:attrNameLst>
                                          <p:attrName>ppt_x</p:attrName>
                                        </p:attrNameLst>
                                      </p:cBhvr>
                                      <p:tavLst>
                                        <p:tav tm="0">
                                          <p:val>
                                            <p:strVal val="#ppt_x"/>
                                          </p:val>
                                        </p:tav>
                                        <p:tav tm="100000">
                                          <p:val>
                                            <p:strVal val="#ppt_x"/>
                                          </p:val>
                                        </p:tav>
                                      </p:tavLst>
                                    </p:anim>
                                    <p:anim calcmode="lin" valueType="num">
                                      <p:cBhvr>
                                        <p:cTn id="2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4" name="Rectangle 3"/>
          <p:cNvSpPr/>
          <p:nvPr/>
        </p:nvSpPr>
        <p:spPr>
          <a:xfrm>
            <a:off x="256389" y="794951"/>
            <a:ext cx="11715218" cy="6001643"/>
          </a:xfrm>
          <a:prstGeom prst="rect">
            <a:avLst/>
          </a:prstGeom>
          <a:solidFill>
            <a:schemeClr val="bg1"/>
          </a:solidFill>
        </p:spPr>
        <p:txBody>
          <a:bodyPr wrap="square">
            <a:spAutoFit/>
          </a:bodyPr>
          <a:lstStyle/>
          <a:p>
            <a:pPr algn="just"/>
            <a:r>
              <a:rPr lang="en-US" sz="3200" dirty="0"/>
              <a:t>[</a:t>
            </a:r>
            <a:r>
              <a:rPr lang="en-US" sz="3200" dirty="0">
                <a:latin typeface="Times New Roman" panose="02020603050405020304" pitchFamily="18" charset="0"/>
                <a:cs typeface="Times New Roman" panose="02020603050405020304" pitchFamily="18" charset="0"/>
              </a:rPr>
              <a:t>28] If that is how God clothes the grass of the field, which is here today, and tomorrow is thrown into the fire, how much more will he clothe you, O you of little faith! [29] And do not set your heart on what you will eat or drink; do not worry about it. [30] For the pagan world runs after all such things, and your Father knows that you need them. [31] But seek his kingdom, and these things will be given to you as well. </a:t>
            </a:r>
            <a:r>
              <a:rPr lang="en-US" sz="3200" dirty="0" smtClean="0">
                <a:latin typeface="Times New Roman" panose="02020603050405020304" pitchFamily="18" charset="0"/>
                <a:cs typeface="Times New Roman" panose="02020603050405020304" pitchFamily="18" charset="0"/>
              </a:rPr>
              <a:t>[</a:t>
            </a:r>
            <a:r>
              <a:rPr lang="en-US" sz="3200" dirty="0">
                <a:latin typeface="Times New Roman" panose="02020603050405020304" pitchFamily="18" charset="0"/>
                <a:cs typeface="Times New Roman" panose="02020603050405020304" pitchFamily="18" charset="0"/>
              </a:rPr>
              <a:t>32] "Do not be afraid, little flock, for your Father has been pleased to give you the kingdom. [33] Sell your possessions and give to the poor. Provide purses for yourselves that will not wear out, a treasure in heaven that will not be exhausted, where no thief comes near and no moth destroys. [34] For where your treasure is, there your heart will be also.</a:t>
            </a:r>
            <a:endParaRPr lang="en-GB" sz="3200" dirty="0">
              <a:latin typeface="Times New Roman" panose="02020603050405020304" pitchFamily="18" charset="0"/>
              <a:cs typeface="Times New Roman" panose="02020603050405020304" pitchFamily="18" charset="0"/>
            </a:endParaRPr>
          </a:p>
        </p:txBody>
      </p:sp>
      <p:sp>
        <p:nvSpPr>
          <p:cNvPr id="5" name="Rectangle 4"/>
          <p:cNvSpPr/>
          <p:nvPr/>
        </p:nvSpPr>
        <p:spPr>
          <a:xfrm>
            <a:off x="4324988" y="148620"/>
            <a:ext cx="3134191" cy="646331"/>
          </a:xfrm>
          <a:prstGeom prst="rect">
            <a:avLst/>
          </a:prstGeom>
        </p:spPr>
        <p:txBody>
          <a:bodyPr wrap="none">
            <a:spAutoFit/>
          </a:bodyPr>
          <a:lstStyle/>
          <a:p>
            <a:r>
              <a:rPr lang="en-US" sz="3600" b="1" dirty="0" smtClean="0">
                <a:solidFill>
                  <a:srgbClr val="FFFF00"/>
                </a:solidFill>
                <a:effectLst/>
                <a:latin typeface="Times New Roman" panose="02020603050405020304" pitchFamily="18" charset="0"/>
                <a:ea typeface="Times New Roman" panose="02020603050405020304" pitchFamily="18" charset="0"/>
              </a:rPr>
              <a:t>Luke 12:22-34 </a:t>
            </a:r>
            <a:endParaRPr lang="en-GB" sz="3600" dirty="0">
              <a:solidFill>
                <a:srgbClr val="FFFF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39334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p:cNvSpPr/>
          <p:nvPr/>
        </p:nvSpPr>
        <p:spPr>
          <a:xfrm>
            <a:off x="1414363" y="994068"/>
            <a:ext cx="2668231" cy="646331"/>
          </a:xfrm>
          <a:prstGeom prst="rect">
            <a:avLst/>
          </a:prstGeom>
        </p:spPr>
        <p:txBody>
          <a:bodyPr wrap="none">
            <a:spAutoFit/>
          </a:bodyPr>
          <a:lstStyle/>
          <a:p>
            <a:r>
              <a:rPr lang="en-US" sz="3600" b="1" dirty="0" smtClean="0">
                <a:solidFill>
                  <a:srgbClr val="FFFF00"/>
                </a:solidFill>
                <a:effectLst/>
                <a:latin typeface="Times New Roman" panose="02020603050405020304" pitchFamily="18" charset="0"/>
                <a:ea typeface="Times New Roman" panose="02020603050405020304" pitchFamily="18" charset="0"/>
              </a:rPr>
              <a:t>Let’s pray…</a:t>
            </a:r>
            <a:endParaRPr lang="en-GB" sz="3600" dirty="0">
              <a:solidFill>
                <a:srgbClr val="FFFF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705176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p:cNvSpPr/>
          <p:nvPr/>
        </p:nvSpPr>
        <p:spPr>
          <a:xfrm>
            <a:off x="1147077" y="937797"/>
            <a:ext cx="10281661" cy="646331"/>
          </a:xfrm>
          <a:prstGeom prst="rect">
            <a:avLst/>
          </a:prstGeom>
        </p:spPr>
        <p:txBody>
          <a:bodyPr wrap="none">
            <a:spAutoFit/>
          </a:bodyPr>
          <a:lstStyle/>
          <a:p>
            <a:r>
              <a:rPr lang="en-US" sz="3600" b="1" dirty="0">
                <a:solidFill>
                  <a:srgbClr val="FFFF00"/>
                </a:solidFill>
                <a:latin typeface="Times New Roman" panose="02020603050405020304" pitchFamily="18" charset="0"/>
                <a:cs typeface="Times New Roman" panose="02020603050405020304" pitchFamily="18" charset="0"/>
              </a:rPr>
              <a:t>What if we don’t have much money or possessions?</a:t>
            </a:r>
            <a:endParaRPr lang="en-GB" sz="3600" dirty="0">
              <a:solidFill>
                <a:srgbClr val="FFFF00"/>
              </a:solidFill>
              <a:latin typeface="Times New Roman" panose="02020603050405020304" pitchFamily="18" charset="0"/>
              <a:cs typeface="Times New Roman" panose="02020603050405020304" pitchFamily="18" charset="0"/>
            </a:endParaRPr>
          </a:p>
        </p:txBody>
      </p:sp>
      <p:sp>
        <p:nvSpPr>
          <p:cNvPr id="2" name="Rectangle 1"/>
          <p:cNvSpPr/>
          <p:nvPr/>
        </p:nvSpPr>
        <p:spPr>
          <a:xfrm>
            <a:off x="661183" y="2360247"/>
            <a:ext cx="10767556" cy="1200329"/>
          </a:xfrm>
          <a:prstGeom prst="rect">
            <a:avLst/>
          </a:prstGeom>
          <a:solidFill>
            <a:schemeClr val="bg1"/>
          </a:solidFill>
        </p:spPr>
        <p:txBody>
          <a:bodyPr wrap="square">
            <a:spAutoFit/>
          </a:bodyPr>
          <a:lstStyle/>
          <a:p>
            <a:pPr algn="just"/>
            <a:r>
              <a:rPr lang="en-GB" sz="3600" dirty="0" smtClean="0">
                <a:effectLst/>
                <a:latin typeface="Times New Roman" panose="02020603050405020304" pitchFamily="18" charset="0"/>
                <a:ea typeface="Times New Roman" panose="02020603050405020304" pitchFamily="18" charset="0"/>
              </a:rPr>
              <a:t>Jesus has something to say to those who had few possessions. The key phrase he uses is </a:t>
            </a:r>
            <a:r>
              <a:rPr lang="en-GB" sz="3600" b="1" dirty="0" smtClean="0">
                <a:solidFill>
                  <a:srgbClr val="FF0000"/>
                </a:solidFill>
                <a:effectLst/>
                <a:latin typeface="Times New Roman" panose="02020603050405020304" pitchFamily="18" charset="0"/>
                <a:ea typeface="Times New Roman" panose="02020603050405020304" pitchFamily="18" charset="0"/>
              </a:rPr>
              <a:t>"don't worry”.</a:t>
            </a:r>
            <a:endParaRPr lang="en-GB" sz="3600" b="1" dirty="0">
              <a:solidFill>
                <a:srgbClr val="FF0000"/>
              </a:solidFill>
            </a:endParaRPr>
          </a:p>
        </p:txBody>
      </p:sp>
      <p:sp>
        <p:nvSpPr>
          <p:cNvPr id="3" name="Rectangle 2"/>
          <p:cNvSpPr/>
          <p:nvPr/>
        </p:nvSpPr>
        <p:spPr>
          <a:xfrm>
            <a:off x="423294" y="4524494"/>
            <a:ext cx="11243334" cy="646331"/>
          </a:xfrm>
          <a:prstGeom prst="rect">
            <a:avLst/>
          </a:prstGeom>
        </p:spPr>
        <p:txBody>
          <a:bodyPr wrap="none">
            <a:spAutoFit/>
          </a:bodyPr>
          <a:lstStyle/>
          <a:p>
            <a:r>
              <a:rPr lang="en-GB" sz="36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If we're captured by greed </a:t>
            </a:r>
            <a:r>
              <a:rPr lang="en-GB" sz="3600" dirty="0">
                <a:solidFill>
                  <a:schemeClr val="bg1"/>
                </a:solidFill>
                <a:latin typeface="Times New Roman" panose="02020603050405020304" pitchFamily="18" charset="0"/>
                <a:cs typeface="Times New Roman" panose="02020603050405020304" pitchFamily="18" charset="0"/>
              </a:rPr>
              <a:t>or worry, we miss out on real life</a:t>
            </a:r>
          </a:p>
        </p:txBody>
      </p:sp>
    </p:spTree>
    <p:extLst>
      <p:ext uri="{BB962C8B-B14F-4D97-AF65-F5344CB8AC3E}">
        <p14:creationId xmlns:p14="http://schemas.microsoft.com/office/powerpoint/2010/main" val="3959349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arn(inVertical)">
                                      <p:cBhvr>
                                        <p:cTn id="14" dur="5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barn(inVertical)">
                                      <p:cBhvr>
                                        <p:cTn id="1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animBg="1"/>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p:nvPr/>
        </p:nvSpPr>
        <p:spPr>
          <a:xfrm>
            <a:off x="647115" y="784665"/>
            <a:ext cx="10767556" cy="2862322"/>
          </a:xfrm>
          <a:prstGeom prst="rect">
            <a:avLst/>
          </a:prstGeom>
          <a:solidFill>
            <a:schemeClr val="bg1"/>
          </a:solidFill>
        </p:spPr>
        <p:txBody>
          <a:bodyPr wrap="square">
            <a:spAutoFit/>
          </a:bodyPr>
          <a:lstStyle/>
          <a:p>
            <a:pPr algn="just"/>
            <a:r>
              <a:rPr lang="en-GB" sz="3600" dirty="0">
                <a:latin typeface="Times New Roman" panose="02020603050405020304" pitchFamily="18" charset="0"/>
                <a:cs typeface="Times New Roman" panose="02020603050405020304" pitchFamily="18" charset="0"/>
              </a:rPr>
              <a:t>"Then Jesus said to his disciples: 'Therefore I tell you, </a:t>
            </a:r>
            <a:r>
              <a:rPr lang="en-GB" sz="3600" b="1" dirty="0">
                <a:solidFill>
                  <a:srgbClr val="FF0000"/>
                </a:solidFill>
                <a:latin typeface="Times New Roman" panose="02020603050405020304" pitchFamily="18" charset="0"/>
                <a:cs typeface="Times New Roman" panose="02020603050405020304" pitchFamily="18" charset="0"/>
              </a:rPr>
              <a:t>do not worry </a:t>
            </a:r>
            <a:r>
              <a:rPr lang="en-GB" sz="3600" dirty="0">
                <a:latin typeface="Times New Roman" panose="02020603050405020304" pitchFamily="18" charset="0"/>
                <a:cs typeface="Times New Roman" panose="02020603050405020304" pitchFamily="18" charset="0"/>
              </a:rPr>
              <a:t>about your life, what you will eat; or about your body, what you will wear. Life is more than food, and the body more than clothes.' " </a:t>
            </a:r>
            <a:endParaRPr lang="en-GB" sz="3600" dirty="0" smtClean="0">
              <a:latin typeface="Times New Roman" panose="02020603050405020304" pitchFamily="18" charset="0"/>
              <a:cs typeface="Times New Roman" panose="02020603050405020304" pitchFamily="18" charset="0"/>
            </a:endParaRPr>
          </a:p>
          <a:p>
            <a:r>
              <a:rPr lang="en-GB" sz="3600" b="1" i="1" dirty="0" smtClean="0">
                <a:latin typeface="Times New Roman" panose="02020603050405020304" pitchFamily="18" charset="0"/>
                <a:cs typeface="Times New Roman" panose="02020603050405020304" pitchFamily="18" charset="0"/>
              </a:rPr>
              <a:t>Luke 12:22-23 (NIV)</a:t>
            </a:r>
            <a:endParaRPr lang="en-GB" sz="3600" b="1" i="1" dirty="0">
              <a:latin typeface="Times New Roman" panose="02020603050405020304" pitchFamily="18" charset="0"/>
              <a:cs typeface="Times New Roman" panose="02020603050405020304" pitchFamily="18" charset="0"/>
            </a:endParaRPr>
          </a:p>
        </p:txBody>
      </p:sp>
      <p:sp>
        <p:nvSpPr>
          <p:cNvPr id="4" name="Rectangle 3"/>
          <p:cNvSpPr/>
          <p:nvPr/>
        </p:nvSpPr>
        <p:spPr>
          <a:xfrm>
            <a:off x="3315067" y="3877380"/>
            <a:ext cx="6351867" cy="646331"/>
          </a:xfrm>
          <a:prstGeom prst="rect">
            <a:avLst/>
          </a:prstGeom>
        </p:spPr>
        <p:txBody>
          <a:bodyPr wrap="none">
            <a:spAutoFit/>
          </a:bodyPr>
          <a:lstStyle/>
          <a:p>
            <a:r>
              <a:rPr lang="en-GB" sz="3600" dirty="0" smtClean="0">
                <a:solidFill>
                  <a:srgbClr val="FFFF00"/>
                </a:solidFill>
                <a:effectLst/>
                <a:latin typeface="Times New Roman" panose="02020603050405020304" pitchFamily="18" charset="0"/>
                <a:ea typeface="Times New Roman" panose="02020603050405020304" pitchFamily="18" charset="0"/>
              </a:rPr>
              <a:t>“Don't worry," Greek </a:t>
            </a:r>
            <a:r>
              <a:rPr lang="en-GB" sz="3600" i="1" dirty="0" err="1" smtClean="0">
                <a:solidFill>
                  <a:srgbClr val="FFFF00"/>
                </a:solidFill>
                <a:effectLst/>
                <a:latin typeface="Times New Roman" panose="02020603050405020304" pitchFamily="18" charset="0"/>
                <a:ea typeface="Times New Roman" panose="02020603050405020304" pitchFamily="18" charset="0"/>
              </a:rPr>
              <a:t>merimnao</a:t>
            </a:r>
            <a:r>
              <a:rPr lang="en-GB" sz="3600" dirty="0">
                <a:solidFill>
                  <a:srgbClr val="FFFF00"/>
                </a:solidFill>
                <a:latin typeface="Times New Roman" panose="02020603050405020304" pitchFamily="18" charset="0"/>
                <a:ea typeface="Times New Roman" panose="02020603050405020304" pitchFamily="18" charset="0"/>
              </a:rPr>
              <a:t>.</a:t>
            </a:r>
            <a:r>
              <a:rPr lang="en-GB" sz="3600" dirty="0" smtClean="0">
                <a:solidFill>
                  <a:srgbClr val="FFFF00"/>
                </a:solidFill>
                <a:effectLst/>
                <a:latin typeface="Times New Roman" panose="02020603050405020304" pitchFamily="18" charset="0"/>
                <a:ea typeface="Times New Roman" panose="02020603050405020304" pitchFamily="18" charset="0"/>
              </a:rPr>
              <a:t> </a:t>
            </a:r>
            <a:endParaRPr lang="en-GB" sz="3600" dirty="0">
              <a:solidFill>
                <a:srgbClr val="FFFF00"/>
              </a:solidFill>
            </a:endParaRPr>
          </a:p>
        </p:txBody>
      </p:sp>
      <p:sp>
        <p:nvSpPr>
          <p:cNvPr id="6" name="Rectangle 5"/>
          <p:cNvSpPr/>
          <p:nvPr/>
        </p:nvSpPr>
        <p:spPr>
          <a:xfrm>
            <a:off x="647115" y="4719883"/>
            <a:ext cx="8777339" cy="584775"/>
          </a:xfrm>
          <a:prstGeom prst="rect">
            <a:avLst/>
          </a:prstGeom>
        </p:spPr>
        <p:txBody>
          <a:bodyPr wrap="none">
            <a:spAutoFit/>
          </a:bodyPr>
          <a:lstStyle/>
          <a:p>
            <a:r>
              <a:rPr lang="en-GB" sz="3200" dirty="0" smtClean="0">
                <a:solidFill>
                  <a:schemeClr val="bg1"/>
                </a:solidFill>
                <a:effectLst/>
                <a:latin typeface="Times New Roman" panose="02020603050405020304" pitchFamily="18" charset="0"/>
                <a:ea typeface="Times New Roman" panose="02020603050405020304" pitchFamily="18" charset="0"/>
              </a:rPr>
              <a:t>1. 'have anxiety, be anxious, be (unduly) concerned,'</a:t>
            </a:r>
            <a:endParaRPr lang="en-GB" sz="3200" dirty="0">
              <a:solidFill>
                <a:schemeClr val="bg1"/>
              </a:solidFill>
            </a:endParaRPr>
          </a:p>
        </p:txBody>
      </p:sp>
      <p:sp>
        <p:nvSpPr>
          <p:cNvPr id="7" name="Rectangle 6"/>
          <p:cNvSpPr/>
          <p:nvPr/>
        </p:nvSpPr>
        <p:spPr>
          <a:xfrm>
            <a:off x="647115" y="5596607"/>
            <a:ext cx="7407412" cy="584775"/>
          </a:xfrm>
          <a:prstGeom prst="rect">
            <a:avLst/>
          </a:prstGeom>
        </p:spPr>
        <p:txBody>
          <a:bodyPr wrap="none">
            <a:spAutoFit/>
          </a:bodyPr>
          <a:lstStyle/>
          <a:p>
            <a:r>
              <a:rPr lang="en-GB" sz="3200" dirty="0" smtClean="0">
                <a:solidFill>
                  <a:schemeClr val="bg1"/>
                </a:solidFill>
                <a:effectLst/>
                <a:latin typeface="Times New Roman" panose="02020603050405020304" pitchFamily="18" charset="0"/>
                <a:ea typeface="Times New Roman" panose="02020603050405020304" pitchFamily="18" charset="0"/>
              </a:rPr>
              <a:t>2. 'care for, be concerned about something.' </a:t>
            </a:r>
            <a:endParaRPr lang="en-GB" sz="3200" dirty="0">
              <a:solidFill>
                <a:schemeClr val="bg1"/>
              </a:solidFill>
            </a:endParaRPr>
          </a:p>
        </p:txBody>
      </p:sp>
    </p:spTree>
    <p:extLst>
      <p:ext uri="{BB962C8B-B14F-4D97-AF65-F5344CB8AC3E}">
        <p14:creationId xmlns:p14="http://schemas.microsoft.com/office/powerpoint/2010/main" val="4140455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1000"/>
                                        <p:tgtEl>
                                          <p:spTgt spid="7"/>
                                        </p:tgtEl>
                                      </p:cBhvr>
                                    </p:animEffect>
                                    <p:anim calcmode="lin" valueType="num">
                                      <p:cBhvr>
                                        <p:cTn id="25" dur="1000" fill="hold"/>
                                        <p:tgtEl>
                                          <p:spTgt spid="7"/>
                                        </p:tgtEl>
                                        <p:attrNameLst>
                                          <p:attrName>ppt_x</p:attrName>
                                        </p:attrNameLst>
                                      </p:cBhvr>
                                      <p:tavLst>
                                        <p:tav tm="0">
                                          <p:val>
                                            <p:strVal val="#ppt_x"/>
                                          </p:val>
                                        </p:tav>
                                        <p:tav tm="100000">
                                          <p:val>
                                            <p:strVal val="#ppt_x"/>
                                          </p:val>
                                        </p:tav>
                                      </p:tavLst>
                                    </p:anim>
                                    <p:anim calcmode="lin" valueType="num">
                                      <p:cBhvr>
                                        <p:cTn id="2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p:bldP spid="6"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p:nvPr/>
        </p:nvSpPr>
        <p:spPr>
          <a:xfrm>
            <a:off x="506439" y="1839742"/>
            <a:ext cx="11029070" cy="2308324"/>
          </a:xfrm>
          <a:prstGeom prst="rect">
            <a:avLst/>
          </a:prstGeom>
          <a:solidFill>
            <a:schemeClr val="bg1"/>
          </a:solidFill>
        </p:spPr>
        <p:txBody>
          <a:bodyPr wrap="square">
            <a:spAutoFit/>
          </a:bodyPr>
          <a:lstStyle/>
          <a:p>
            <a:pPr algn="just"/>
            <a:r>
              <a:rPr lang="en-GB" sz="3600" dirty="0">
                <a:latin typeface="Times New Roman" panose="02020603050405020304" pitchFamily="18" charset="0"/>
                <a:cs typeface="Times New Roman" panose="02020603050405020304" pitchFamily="18" charset="0"/>
              </a:rPr>
              <a:t>"</a:t>
            </a:r>
            <a:r>
              <a:rPr lang="en-GB" sz="3600" b="1" dirty="0">
                <a:solidFill>
                  <a:srgbClr val="FF0000"/>
                </a:solidFill>
                <a:latin typeface="Times New Roman" panose="02020603050405020304" pitchFamily="18" charset="0"/>
                <a:cs typeface="Times New Roman" panose="02020603050405020304" pitchFamily="18" charset="0"/>
              </a:rPr>
              <a:t>Consider</a:t>
            </a:r>
            <a:r>
              <a:rPr lang="en-GB" sz="3600" dirty="0">
                <a:latin typeface="Times New Roman" panose="02020603050405020304" pitchFamily="18" charset="0"/>
                <a:cs typeface="Times New Roman" panose="02020603050405020304" pitchFamily="18" charset="0"/>
              </a:rPr>
              <a:t> the ravens: They do not sow or reap, they have no storeroom or barn; yet God feeds them. And how much more valuable you are than birds!" </a:t>
            </a:r>
          </a:p>
          <a:p>
            <a:pPr algn="just"/>
            <a:r>
              <a:rPr lang="en-GB" sz="3600" b="1" i="1" dirty="0" smtClean="0">
                <a:latin typeface="Times New Roman" panose="02020603050405020304" pitchFamily="18" charset="0"/>
                <a:cs typeface="Times New Roman" panose="02020603050405020304" pitchFamily="18" charset="0"/>
              </a:rPr>
              <a:t>Luke 12:24 (NIV)</a:t>
            </a:r>
            <a:endParaRPr lang="en-GB" sz="3600" b="1" i="1" dirty="0">
              <a:latin typeface="Times New Roman" panose="02020603050405020304" pitchFamily="18" charset="0"/>
              <a:cs typeface="Times New Roman" panose="02020603050405020304" pitchFamily="18" charset="0"/>
            </a:endParaRPr>
          </a:p>
        </p:txBody>
      </p:sp>
      <p:sp>
        <p:nvSpPr>
          <p:cNvPr id="3" name="Rectangle 2"/>
          <p:cNvSpPr/>
          <p:nvPr/>
        </p:nvSpPr>
        <p:spPr>
          <a:xfrm>
            <a:off x="647115" y="444863"/>
            <a:ext cx="9516708" cy="646331"/>
          </a:xfrm>
          <a:prstGeom prst="rect">
            <a:avLst/>
          </a:prstGeom>
        </p:spPr>
        <p:txBody>
          <a:bodyPr wrap="none">
            <a:spAutoFit/>
          </a:bodyPr>
          <a:lstStyle/>
          <a:p>
            <a:pPr marL="342900" marR="0" lvl="0" indent="-342900">
              <a:buFont typeface="+mj-lt"/>
              <a:buAutoNum type="romanUcPeriod"/>
            </a:pPr>
            <a:r>
              <a:rPr lang="en-US" sz="3600" b="1" dirty="0" smtClean="0">
                <a:solidFill>
                  <a:srgbClr val="FFFF00"/>
                </a:solidFill>
                <a:effectLst/>
                <a:latin typeface="Times New Roman" panose="02020603050405020304" pitchFamily="18" charset="0"/>
              </a:rPr>
              <a:t>Jesus </a:t>
            </a:r>
            <a:r>
              <a:rPr lang="en-US" sz="3600" b="1" dirty="0" smtClean="0">
                <a:solidFill>
                  <a:srgbClr val="FFFF00"/>
                </a:solidFill>
                <a:effectLst/>
                <a:latin typeface="Times New Roman" panose="02020603050405020304" pitchFamily="18" charset="0"/>
              </a:rPr>
              <a:t>asks us </a:t>
            </a:r>
            <a:r>
              <a:rPr lang="en-US" sz="3600" b="1" dirty="0" smtClean="0">
                <a:solidFill>
                  <a:srgbClr val="FFFF00"/>
                </a:solidFill>
                <a:effectLst/>
                <a:latin typeface="Times New Roman" panose="02020603050405020304" pitchFamily="18" charset="0"/>
              </a:rPr>
              <a:t>to consider the things around us</a:t>
            </a:r>
            <a:endParaRPr lang="en-GB" sz="3600" b="1" dirty="0">
              <a:solidFill>
                <a:srgbClr val="FFFF00"/>
              </a:solidFill>
              <a:effectLst/>
              <a:latin typeface="Verdana" panose="020B0604030504040204" pitchFamily="34" charset="0"/>
            </a:endParaRPr>
          </a:p>
        </p:txBody>
      </p:sp>
      <p:sp>
        <p:nvSpPr>
          <p:cNvPr id="5" name="Rectangle 4"/>
          <p:cNvSpPr/>
          <p:nvPr/>
        </p:nvSpPr>
        <p:spPr>
          <a:xfrm>
            <a:off x="3492512" y="4896614"/>
            <a:ext cx="4839786" cy="923330"/>
          </a:xfrm>
          <a:prstGeom prst="rect">
            <a:avLst/>
          </a:prstGeom>
        </p:spPr>
        <p:txBody>
          <a:bodyPr wrap="none">
            <a:spAutoFit/>
          </a:bodyPr>
          <a:lstStyle/>
          <a:p>
            <a:r>
              <a:rPr lang="en-US" sz="5400" b="1" dirty="0" smtClean="0">
                <a:solidFill>
                  <a:schemeClr val="bg1"/>
                </a:solidFill>
                <a:effectLst/>
                <a:latin typeface="Times New Roman" panose="02020603050405020304" pitchFamily="18" charset="0"/>
                <a:ea typeface="Times New Roman" panose="02020603050405020304" pitchFamily="18" charset="0"/>
              </a:rPr>
              <a:t>“Do not worry”</a:t>
            </a:r>
            <a:endParaRPr lang="en-GB" sz="5400" b="1" dirty="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035628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anim calcmode="lin" valueType="num">
                                      <p:cBhvr>
                                        <p:cTn id="18" dur="1000" fill="hold"/>
                                        <p:tgtEl>
                                          <p:spTgt spid="5"/>
                                        </p:tgtEl>
                                        <p:attrNameLst>
                                          <p:attrName>ppt_x</p:attrName>
                                        </p:attrNameLst>
                                      </p:cBhvr>
                                      <p:tavLst>
                                        <p:tav tm="0">
                                          <p:val>
                                            <p:strVal val="#ppt_x"/>
                                          </p:val>
                                        </p:tav>
                                        <p:tav tm="100000">
                                          <p:val>
                                            <p:strVal val="#ppt_x"/>
                                          </p:val>
                                        </p:tav>
                                      </p:tavLst>
                                    </p:anim>
                                    <p:anim calcmode="lin" valueType="num">
                                      <p:cBhvr>
                                        <p:cTn id="1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p:nvPr/>
        </p:nvSpPr>
        <p:spPr>
          <a:xfrm>
            <a:off x="520506" y="1459914"/>
            <a:ext cx="11029070" cy="3970318"/>
          </a:xfrm>
          <a:prstGeom prst="rect">
            <a:avLst/>
          </a:prstGeom>
          <a:solidFill>
            <a:schemeClr val="bg1"/>
          </a:solidFill>
        </p:spPr>
        <p:txBody>
          <a:bodyPr wrap="square">
            <a:spAutoFit/>
          </a:bodyPr>
          <a:lstStyle/>
          <a:p>
            <a:pPr algn="just"/>
            <a:r>
              <a:rPr lang="en-GB" sz="3600" dirty="0">
                <a:latin typeface="Times New Roman" panose="02020603050405020304" pitchFamily="18" charset="0"/>
                <a:cs typeface="Times New Roman" panose="02020603050405020304" pitchFamily="18" charset="0"/>
              </a:rPr>
              <a:t>"</a:t>
            </a:r>
            <a:r>
              <a:rPr lang="en-GB" sz="3600" b="1" dirty="0">
                <a:solidFill>
                  <a:srgbClr val="FF0000"/>
                </a:solidFill>
                <a:latin typeface="Times New Roman" panose="02020603050405020304" pitchFamily="18" charset="0"/>
                <a:cs typeface="Times New Roman" panose="02020603050405020304" pitchFamily="18" charset="0"/>
              </a:rPr>
              <a:t>Consider</a:t>
            </a:r>
            <a:r>
              <a:rPr lang="en-GB" sz="3600" dirty="0">
                <a:latin typeface="Times New Roman" panose="02020603050405020304" pitchFamily="18" charset="0"/>
                <a:cs typeface="Times New Roman" panose="02020603050405020304" pitchFamily="18" charset="0"/>
              </a:rPr>
              <a:t> how the lilies grow. They do not </a:t>
            </a:r>
            <a:r>
              <a:rPr lang="en-GB" sz="3600" dirty="0" smtClean="0">
                <a:latin typeface="Times New Roman" panose="02020603050405020304" pitchFamily="18" charset="0"/>
                <a:cs typeface="Times New Roman" panose="02020603050405020304" pitchFamily="18" charset="0"/>
              </a:rPr>
              <a:t>labour </a:t>
            </a:r>
            <a:r>
              <a:rPr lang="en-GB" sz="3600" dirty="0">
                <a:latin typeface="Times New Roman" panose="02020603050405020304" pitchFamily="18" charset="0"/>
                <a:cs typeface="Times New Roman" panose="02020603050405020304" pitchFamily="18" charset="0"/>
              </a:rPr>
              <a:t>or spin. Yet I tell you, not even Solomon in all his </a:t>
            </a:r>
            <a:r>
              <a:rPr lang="en-GB" sz="3600" dirty="0" smtClean="0">
                <a:latin typeface="Times New Roman" panose="02020603050405020304" pitchFamily="18" charset="0"/>
                <a:cs typeface="Times New Roman" panose="02020603050405020304" pitchFamily="18" charset="0"/>
              </a:rPr>
              <a:t>splendour </a:t>
            </a:r>
            <a:r>
              <a:rPr lang="en-GB" sz="3600" dirty="0">
                <a:latin typeface="Times New Roman" panose="02020603050405020304" pitchFamily="18" charset="0"/>
                <a:cs typeface="Times New Roman" panose="02020603050405020304" pitchFamily="18" charset="0"/>
              </a:rPr>
              <a:t>was dressed like one of these. If that is how God clothes the grass of the field, which is here today, and tomorrow is thrown into the fire, how much more will he clothe you, O you of little faith!" </a:t>
            </a:r>
            <a:endParaRPr lang="en-GB" sz="3600" dirty="0"/>
          </a:p>
          <a:p>
            <a:pPr algn="just"/>
            <a:r>
              <a:rPr lang="en-GB" sz="3600" b="1" i="1" dirty="0" smtClean="0">
                <a:latin typeface="Times New Roman" panose="02020603050405020304" pitchFamily="18" charset="0"/>
                <a:cs typeface="Times New Roman" panose="02020603050405020304" pitchFamily="18" charset="0"/>
              </a:rPr>
              <a:t>Luke 12:27-28 (NIV)</a:t>
            </a:r>
            <a:endParaRPr lang="en-GB" sz="36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9796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p:nvPr/>
        </p:nvSpPr>
        <p:spPr>
          <a:xfrm>
            <a:off x="520506" y="1459914"/>
            <a:ext cx="11029070" cy="2308324"/>
          </a:xfrm>
          <a:prstGeom prst="rect">
            <a:avLst/>
          </a:prstGeom>
          <a:solidFill>
            <a:schemeClr val="bg1"/>
          </a:solidFill>
        </p:spPr>
        <p:txBody>
          <a:bodyPr wrap="square">
            <a:spAutoFit/>
          </a:bodyPr>
          <a:lstStyle/>
          <a:p>
            <a:pPr algn="just"/>
            <a:r>
              <a:rPr lang="en-GB" sz="3600" dirty="0">
                <a:latin typeface="Times New Roman" panose="02020603050405020304" pitchFamily="18" charset="0"/>
                <a:cs typeface="Times New Roman" panose="02020603050405020304" pitchFamily="18" charset="0"/>
              </a:rPr>
              <a:t>"Who of you by worrying can add a single hour to his life? Since you cannot do this very little thing, why do you worry about the rest?" </a:t>
            </a:r>
            <a:endParaRPr lang="en-GB" sz="3600" dirty="0" smtClean="0">
              <a:latin typeface="Times New Roman" panose="02020603050405020304" pitchFamily="18" charset="0"/>
              <a:cs typeface="Times New Roman" panose="02020603050405020304" pitchFamily="18" charset="0"/>
            </a:endParaRPr>
          </a:p>
          <a:p>
            <a:pPr algn="just"/>
            <a:r>
              <a:rPr lang="en-GB" sz="3600" b="1" i="1" dirty="0" smtClean="0">
                <a:latin typeface="Times New Roman" panose="02020603050405020304" pitchFamily="18" charset="0"/>
                <a:cs typeface="Times New Roman" panose="02020603050405020304" pitchFamily="18" charset="0"/>
              </a:rPr>
              <a:t>Luke 12:25-26 (NIV)</a:t>
            </a:r>
            <a:endParaRPr lang="en-GB" sz="3600" b="1" i="1" dirty="0">
              <a:latin typeface="Times New Roman" panose="02020603050405020304" pitchFamily="18" charset="0"/>
              <a:cs typeface="Times New Roman" panose="02020603050405020304" pitchFamily="18" charset="0"/>
            </a:endParaRPr>
          </a:p>
        </p:txBody>
      </p:sp>
      <p:sp>
        <p:nvSpPr>
          <p:cNvPr id="3" name="Rectangle 2"/>
          <p:cNvSpPr/>
          <p:nvPr/>
        </p:nvSpPr>
        <p:spPr>
          <a:xfrm>
            <a:off x="2392564" y="388592"/>
            <a:ext cx="5763950" cy="646331"/>
          </a:xfrm>
          <a:prstGeom prst="rect">
            <a:avLst/>
          </a:prstGeom>
        </p:spPr>
        <p:txBody>
          <a:bodyPr wrap="none">
            <a:spAutoFit/>
          </a:bodyPr>
          <a:lstStyle/>
          <a:p>
            <a:r>
              <a:rPr lang="en-GB" sz="3600" b="1" dirty="0" smtClean="0">
                <a:solidFill>
                  <a:srgbClr val="FFFF00"/>
                </a:solidFill>
                <a:effectLst/>
                <a:latin typeface="Times New Roman" panose="02020603050405020304" pitchFamily="18" charset="0"/>
                <a:ea typeface="Times New Roman" panose="02020603050405020304" pitchFamily="18" charset="0"/>
              </a:rPr>
              <a:t>II. Why </a:t>
            </a:r>
            <a:r>
              <a:rPr lang="en-GB" sz="3600" b="1" dirty="0" smtClean="0">
                <a:solidFill>
                  <a:srgbClr val="FFFF00"/>
                </a:solidFill>
                <a:effectLst/>
                <a:latin typeface="Times New Roman" panose="02020603050405020304" pitchFamily="18" charset="0"/>
                <a:ea typeface="Times New Roman" panose="02020603050405020304" pitchFamily="18" charset="0"/>
              </a:rPr>
              <a:t>worrying </a:t>
            </a:r>
            <a:r>
              <a:rPr lang="en-GB" sz="3600" b="1" dirty="0" smtClean="0">
                <a:solidFill>
                  <a:srgbClr val="FFFF00"/>
                </a:solidFill>
                <a:effectLst/>
                <a:latin typeface="Times New Roman" panose="02020603050405020304" pitchFamily="18" charset="0"/>
                <a:ea typeface="Times New Roman" panose="02020603050405020304" pitchFamily="18" charset="0"/>
              </a:rPr>
              <a:t>is wrong. </a:t>
            </a:r>
            <a:endParaRPr lang="en-GB" sz="3600" b="1" dirty="0">
              <a:solidFill>
                <a:srgbClr val="FFFF00"/>
              </a:solidFill>
            </a:endParaRPr>
          </a:p>
        </p:txBody>
      </p:sp>
      <p:sp>
        <p:nvSpPr>
          <p:cNvPr id="4" name="Rectangle 3"/>
          <p:cNvSpPr/>
          <p:nvPr/>
        </p:nvSpPr>
        <p:spPr>
          <a:xfrm>
            <a:off x="412471" y="4193229"/>
            <a:ext cx="6801862" cy="646331"/>
          </a:xfrm>
          <a:prstGeom prst="rect">
            <a:avLst/>
          </a:prstGeom>
        </p:spPr>
        <p:txBody>
          <a:bodyPr wrap="none">
            <a:spAutoFit/>
          </a:bodyPr>
          <a:lstStyle/>
          <a:p>
            <a:pPr algn="just"/>
            <a:r>
              <a:rPr lang="en-US" sz="3600" b="1" dirty="0" smtClean="0">
                <a:solidFill>
                  <a:schemeClr val="bg1"/>
                </a:solidFill>
                <a:effectLst/>
                <a:latin typeface="Times New Roman" panose="02020603050405020304" pitchFamily="18" charset="0"/>
                <a:ea typeface="Times New Roman" panose="02020603050405020304" pitchFamily="18" charset="0"/>
              </a:rPr>
              <a:t>a)</a:t>
            </a:r>
            <a:r>
              <a:rPr lang="en-US" sz="3600" b="1" dirty="0">
                <a:solidFill>
                  <a:schemeClr val="bg1"/>
                </a:solidFill>
                <a:latin typeface="Times New Roman" panose="02020603050405020304" pitchFamily="18" charset="0"/>
                <a:ea typeface="Times New Roman" panose="02020603050405020304" pitchFamily="18" charset="0"/>
              </a:rPr>
              <a:t> </a:t>
            </a:r>
            <a:r>
              <a:rPr lang="en-US" sz="3600" b="1" dirty="0" smtClean="0">
                <a:solidFill>
                  <a:schemeClr val="bg1"/>
                </a:solidFill>
                <a:effectLst/>
                <a:latin typeface="Times New Roman" panose="02020603050405020304" pitchFamily="18" charset="0"/>
                <a:ea typeface="Times New Roman" panose="02020603050405020304" pitchFamily="18" charset="0"/>
              </a:rPr>
              <a:t>It could cause so much damage</a:t>
            </a:r>
            <a:endParaRPr lang="en-GB" sz="3600" dirty="0">
              <a:solidFill>
                <a:schemeClr val="bg1"/>
              </a:solidFill>
              <a:effectLst/>
              <a:latin typeface="Times New Roman" panose="02020603050405020304" pitchFamily="18" charset="0"/>
              <a:ea typeface="Times New Roman" panose="02020603050405020304" pitchFamily="18" charset="0"/>
            </a:endParaRPr>
          </a:p>
        </p:txBody>
      </p:sp>
      <p:sp>
        <p:nvSpPr>
          <p:cNvPr id="5" name="Rectangle 4"/>
          <p:cNvSpPr/>
          <p:nvPr/>
        </p:nvSpPr>
        <p:spPr>
          <a:xfrm>
            <a:off x="1076179" y="5264551"/>
            <a:ext cx="9917724" cy="1200329"/>
          </a:xfrm>
          <a:prstGeom prst="rect">
            <a:avLst/>
          </a:prstGeom>
        </p:spPr>
        <p:txBody>
          <a:bodyPr wrap="square">
            <a:spAutoFit/>
          </a:bodyPr>
          <a:lstStyle/>
          <a:p>
            <a:pPr algn="just"/>
            <a:r>
              <a:rPr lang="en-US" sz="3600" b="1" i="1" dirty="0" smtClean="0">
                <a:solidFill>
                  <a:srgbClr val="FFFF00"/>
                </a:solidFill>
                <a:effectLst/>
                <a:latin typeface="Times New Roman" panose="02020603050405020304" pitchFamily="18" charset="0"/>
                <a:ea typeface="Times New Roman" panose="02020603050405020304" pitchFamily="18" charset="0"/>
              </a:rPr>
              <a:t>Worry</a:t>
            </a:r>
            <a:r>
              <a:rPr lang="en-US" sz="3600" dirty="0" smtClean="0">
                <a:solidFill>
                  <a:srgbClr val="FFFF00"/>
                </a:solidFill>
                <a:effectLst/>
                <a:latin typeface="Times New Roman" panose="02020603050405020304" pitchFamily="18" charset="0"/>
                <a:ea typeface="Times New Roman" panose="02020603050405020304" pitchFamily="18" charset="0"/>
              </a:rPr>
              <a:t> affects our personal relationship with God for </a:t>
            </a:r>
            <a:r>
              <a:rPr lang="en-US" sz="3600" b="1" dirty="0" smtClean="0">
                <a:solidFill>
                  <a:srgbClr val="FFFF00"/>
                </a:solidFill>
                <a:effectLst/>
                <a:latin typeface="Times New Roman" panose="02020603050405020304" pitchFamily="18" charset="0"/>
                <a:ea typeface="Times New Roman" panose="02020603050405020304" pitchFamily="18" charset="0"/>
              </a:rPr>
              <a:t>it is distrusting God.</a:t>
            </a:r>
            <a:endParaRPr lang="en-GB" sz="3600" b="1" dirty="0">
              <a:solidFill>
                <a:srgbClr val="FFFF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531989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p:nvPr/>
        </p:nvSpPr>
        <p:spPr>
          <a:xfrm>
            <a:off x="412471" y="911274"/>
            <a:ext cx="11676184" cy="1323439"/>
          </a:xfrm>
          <a:prstGeom prst="rect">
            <a:avLst/>
          </a:prstGeom>
          <a:solidFill>
            <a:schemeClr val="bg1"/>
          </a:solidFill>
        </p:spPr>
        <p:txBody>
          <a:bodyPr wrap="square">
            <a:spAutoFit/>
          </a:bodyPr>
          <a:lstStyle/>
          <a:p>
            <a:r>
              <a:rPr lang="en-US" sz="4000" b="1" i="1" dirty="0">
                <a:latin typeface="Times New Roman" panose="02020603050405020304" pitchFamily="18" charset="0"/>
                <a:cs typeface="Times New Roman" panose="02020603050405020304" pitchFamily="18" charset="0"/>
              </a:rPr>
              <a:t>1Peter 5:7 </a:t>
            </a:r>
            <a:endParaRPr lang="en-US" sz="4000" b="1" i="1" dirty="0" smtClean="0">
              <a:latin typeface="Times New Roman" panose="02020603050405020304" pitchFamily="18" charset="0"/>
              <a:cs typeface="Times New Roman" panose="02020603050405020304" pitchFamily="18" charset="0"/>
            </a:endParaRPr>
          </a:p>
          <a:p>
            <a:r>
              <a:rPr lang="en-US" sz="4000" dirty="0" smtClean="0">
                <a:latin typeface="Times New Roman" panose="02020603050405020304" pitchFamily="18" charset="0"/>
                <a:cs typeface="Times New Roman" panose="02020603050405020304" pitchFamily="18" charset="0"/>
              </a:rPr>
              <a:t>“</a:t>
            </a:r>
            <a:r>
              <a:rPr lang="en-US" sz="4000" dirty="0">
                <a:latin typeface="Times New Roman" panose="02020603050405020304" pitchFamily="18" charset="0"/>
                <a:cs typeface="Times New Roman" panose="02020603050405020304" pitchFamily="18" charset="0"/>
              </a:rPr>
              <a:t>Cast all your anxiety on him because he cares for you”.</a:t>
            </a:r>
            <a:endParaRPr lang="en-GB" sz="4000" dirty="0">
              <a:latin typeface="Times New Roman" panose="02020603050405020304" pitchFamily="18" charset="0"/>
              <a:cs typeface="Times New Roman" panose="02020603050405020304" pitchFamily="18" charset="0"/>
            </a:endParaRPr>
          </a:p>
        </p:txBody>
      </p:sp>
      <p:sp>
        <p:nvSpPr>
          <p:cNvPr id="4" name="Rectangle 3"/>
          <p:cNvSpPr/>
          <p:nvPr/>
        </p:nvSpPr>
        <p:spPr>
          <a:xfrm>
            <a:off x="643179" y="4108823"/>
            <a:ext cx="10783721" cy="646331"/>
          </a:xfrm>
          <a:prstGeom prst="rect">
            <a:avLst/>
          </a:prstGeom>
          <a:solidFill>
            <a:srgbClr val="99FFCC"/>
          </a:solidFill>
        </p:spPr>
        <p:txBody>
          <a:bodyPr wrap="none">
            <a:spAutoFit/>
          </a:bodyPr>
          <a:lstStyle/>
          <a:p>
            <a:r>
              <a:rPr lang="en-US" sz="3600" dirty="0">
                <a:latin typeface="Times New Roman" panose="02020603050405020304" pitchFamily="18" charset="0"/>
                <a:cs typeface="Times New Roman" panose="02020603050405020304" pitchFamily="18" charset="0"/>
              </a:rPr>
              <a:t>If you can't accomplish anything by worrying, why do it?</a:t>
            </a:r>
            <a:endParaRPr lang="en-GB" sz="3600" dirty="0">
              <a:latin typeface="Times New Roman" panose="02020603050405020304" pitchFamily="18" charset="0"/>
              <a:cs typeface="Times New Roman" panose="02020603050405020304" pitchFamily="18" charset="0"/>
            </a:endParaRPr>
          </a:p>
        </p:txBody>
      </p:sp>
      <p:sp>
        <p:nvSpPr>
          <p:cNvPr id="6" name="Rectangle 5"/>
          <p:cNvSpPr/>
          <p:nvPr/>
        </p:nvSpPr>
        <p:spPr>
          <a:xfrm>
            <a:off x="595090" y="3103300"/>
            <a:ext cx="10879901" cy="646331"/>
          </a:xfrm>
          <a:prstGeom prst="rect">
            <a:avLst/>
          </a:prstGeom>
        </p:spPr>
        <p:txBody>
          <a:bodyPr wrap="none">
            <a:spAutoFit/>
          </a:bodyPr>
          <a:lstStyle/>
          <a:p>
            <a:r>
              <a:rPr lang="en-GB" sz="3600" dirty="0" smtClean="0">
                <a:solidFill>
                  <a:srgbClr val="FFFF00"/>
                </a:solidFill>
                <a:effectLst/>
                <a:latin typeface="Times New Roman" panose="02020603050405020304" pitchFamily="18" charset="0"/>
                <a:ea typeface="Times New Roman" panose="02020603050405020304" pitchFamily="18" charset="0"/>
              </a:rPr>
              <a:t>Who of you by worrying can add a single hour to his life?</a:t>
            </a:r>
            <a:endParaRPr lang="en-GB" sz="3600" dirty="0">
              <a:solidFill>
                <a:srgbClr val="FFFF00"/>
              </a:solidFill>
            </a:endParaRPr>
          </a:p>
        </p:txBody>
      </p:sp>
      <p:sp>
        <p:nvSpPr>
          <p:cNvPr id="8" name="Rectangle 7"/>
          <p:cNvSpPr/>
          <p:nvPr/>
        </p:nvSpPr>
        <p:spPr>
          <a:xfrm>
            <a:off x="643179" y="5431186"/>
            <a:ext cx="8875699" cy="646331"/>
          </a:xfrm>
          <a:prstGeom prst="rect">
            <a:avLst/>
          </a:prstGeom>
        </p:spPr>
        <p:txBody>
          <a:bodyPr wrap="none">
            <a:spAutoFit/>
          </a:bodyPr>
          <a:lstStyle/>
          <a:p>
            <a:r>
              <a:rPr lang="en-US" sz="36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b</a:t>
            </a:r>
            <a:r>
              <a:rPr lang="en-US" sz="3600" b="1"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3600" b="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a:solidFill>
                  <a:schemeClr val="bg1"/>
                </a:solidFill>
                <a:latin typeface="Times New Roman" panose="02020603050405020304" pitchFamily="18" charset="0"/>
                <a:cs typeface="Times New Roman" panose="02020603050405020304" pitchFamily="18" charset="0"/>
              </a:rPr>
              <a:t>Worry is wrong because we get distracted</a:t>
            </a:r>
            <a:endParaRPr lang="en-GB" sz="36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0122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1000"/>
                                        <p:tgtEl>
                                          <p:spTgt spid="4"/>
                                        </p:tgtEl>
                                      </p:cBhvr>
                                    </p:animEffect>
                                    <p:anim calcmode="lin" valueType="num">
                                      <p:cBhvr>
                                        <p:cTn id="18" dur="1000" fill="hold"/>
                                        <p:tgtEl>
                                          <p:spTgt spid="4"/>
                                        </p:tgtEl>
                                        <p:attrNameLst>
                                          <p:attrName>ppt_x</p:attrName>
                                        </p:attrNameLst>
                                      </p:cBhvr>
                                      <p:tavLst>
                                        <p:tav tm="0">
                                          <p:val>
                                            <p:strVal val="#ppt_x"/>
                                          </p:val>
                                        </p:tav>
                                        <p:tav tm="100000">
                                          <p:val>
                                            <p:strVal val="#ppt_x"/>
                                          </p:val>
                                        </p:tav>
                                      </p:tavLst>
                                    </p:anim>
                                    <p:anim calcmode="lin" valueType="num">
                                      <p:cBhvr>
                                        <p:cTn id="1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fade">
                                      <p:cBhvr>
                                        <p:cTn id="24" dur="1000"/>
                                        <p:tgtEl>
                                          <p:spTgt spid="8"/>
                                        </p:tgtEl>
                                      </p:cBhvr>
                                    </p:animEffect>
                                    <p:anim calcmode="lin" valueType="num">
                                      <p:cBhvr>
                                        <p:cTn id="25" dur="1000" fill="hold"/>
                                        <p:tgtEl>
                                          <p:spTgt spid="8"/>
                                        </p:tgtEl>
                                        <p:attrNameLst>
                                          <p:attrName>ppt_x</p:attrName>
                                        </p:attrNameLst>
                                      </p:cBhvr>
                                      <p:tavLst>
                                        <p:tav tm="0">
                                          <p:val>
                                            <p:strVal val="#ppt_x"/>
                                          </p:val>
                                        </p:tav>
                                        <p:tav tm="100000">
                                          <p:val>
                                            <p:strVal val="#ppt_x"/>
                                          </p:val>
                                        </p:tav>
                                      </p:tavLst>
                                    </p:anim>
                                    <p:anim calcmode="lin" valueType="num">
                                      <p:cBhvr>
                                        <p:cTn id="2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6" grpId="0"/>
      <p:bldP spid="8"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1328</TotalTime>
  <Words>1030</Words>
  <Application>Microsoft Office PowerPoint</Application>
  <PresentationFormat>Custom</PresentationFormat>
  <Paragraphs>52</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23</cp:revision>
  <dcterms:created xsi:type="dcterms:W3CDTF">2017-04-13T20:08:44Z</dcterms:created>
  <dcterms:modified xsi:type="dcterms:W3CDTF">2017-05-19T09:46:45Z</dcterms:modified>
</cp:coreProperties>
</file>