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57" r:id="rId4"/>
    <p:sldId id="258" r:id="rId5"/>
    <p:sldId id="259" r:id="rId6"/>
    <p:sldId id="260" r:id="rId7"/>
    <p:sldId id="261" r:id="rId8"/>
    <p:sldId id="270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00CC"/>
    <a:srgbClr val="0000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-102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A13276-C936-4A20-BF40-09DF68163868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A8BCC-C918-42BE-9A07-5A62A236F8F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1730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72B5A-65EF-48AA-BBDE-D2F6FF4E8957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6C9FE-819B-4903-B1F9-178CD7E899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061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3E4BB-0700-4AEE-B2D8-84E610A4DF92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C1710-F15D-4032-8107-EE6AC6BABB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8689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DDC9C-D4AE-41F3-8FA0-1858BFA973C4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B0F5F-4B35-4DDE-9DDF-7D39621378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52401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F22B8-8C41-483C-A70C-C006658CE032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564C4-720B-4F41-AA22-CA2B3A3E28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5459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87BAF-88C0-47E6-891A-EA4158D594AF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74B79-CD05-47EC-A343-1146BEF8138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2529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07968-7349-4F09-9130-D60E2FF57F40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6B8DD-0832-4718-AB7B-09D97D01DE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224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F27F6-C8C8-4B3D-8568-52C0CCF98E23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D5968-8B11-4C64-9023-75DA66A9B9C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60175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D21F5-BED1-484F-BC61-D2211DE95C67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1EA00-3725-4AF5-8EEB-6DB00308E5E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2531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0976C-3C88-43A2-9A38-18D50FA09CBC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A6405-4A5C-4647-B443-149F3199913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8183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4F3FF-F8AD-4B0A-8BAB-85132CAD53D4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0D1FA-E8BE-4C7B-A64F-7BF2D8DB513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5093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12F764-9045-4F65-94F1-221BAFB3F589}" type="datetimeFigureOut">
              <a:rPr lang="en-GB"/>
              <a:pPr>
                <a:defRPr/>
              </a:pPr>
              <a:t>19/05/2017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AB2A8C4-ACBD-48D7-86E0-CEF8E89976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ubtitle 2"/>
          <p:cNvSpPr>
            <a:spLocks noGrp="1"/>
          </p:cNvSpPr>
          <p:nvPr>
            <p:ph type="subTitle" idx="1"/>
          </p:nvPr>
        </p:nvSpPr>
        <p:spPr>
          <a:xfrm>
            <a:off x="439738" y="939800"/>
            <a:ext cx="11328400" cy="5341938"/>
          </a:xfrm>
          <a:solidFill>
            <a:schemeClr val="tx1"/>
          </a:solidFill>
        </p:spPr>
        <p:txBody>
          <a:bodyPr/>
          <a:lstStyle/>
          <a:p>
            <a:r>
              <a:rPr lang="en-GB" altLang="en-US" sz="3200" b="1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GB" altLang="en-US" sz="32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Parable of the Rich Fool</a:t>
            </a:r>
          </a:p>
          <a:p>
            <a:pPr algn="just"/>
            <a:r>
              <a:rPr lang="en-GB" altLang="en-US" sz="3200" b="1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13 </a:t>
            </a:r>
            <a:r>
              <a:rPr lang="en-GB" alt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Someone in the crowd said to him, “Teacher, tell my brother to divide the inheritance with me.” </a:t>
            </a:r>
            <a:r>
              <a:rPr lang="en-GB" altLang="en-US" sz="3200" b="1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14 </a:t>
            </a:r>
            <a:r>
              <a:rPr lang="en-GB" alt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Jesus replied, “Man, who appointed me a judge or an arbiter between you?” </a:t>
            </a:r>
            <a:r>
              <a:rPr lang="en-GB" altLang="en-US" sz="3200" b="1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15 </a:t>
            </a:r>
            <a:r>
              <a:rPr lang="en-GB" alt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Then he said to them, “Watch out! Be on your guard against all kinds of greed; life does not consist in an abundance of possessions.”</a:t>
            </a:r>
          </a:p>
          <a:p>
            <a:pPr algn="just"/>
            <a:r>
              <a:rPr lang="en-GB" altLang="en-US" sz="3200" b="1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16 </a:t>
            </a:r>
            <a:r>
              <a:rPr lang="en-GB" alt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he told them this parable: “The ground of a certain rich man yielded an abundant harvest. </a:t>
            </a:r>
            <a:r>
              <a:rPr lang="en-GB" altLang="en-US" sz="3200" b="1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17 </a:t>
            </a:r>
            <a:r>
              <a:rPr lang="en-GB" alt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He thought to himself, ‘What shall I do? I have no place to store my crops.’ </a:t>
            </a:r>
            <a:r>
              <a:rPr lang="en-GB" altLang="en-US" sz="3200" b="1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18 </a:t>
            </a:r>
            <a:r>
              <a:rPr lang="en-GB" alt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“Then he said, ‘This is what I’ll do. I will tear down my barns and build bigger ones, and there I will store my surplus grain.</a:t>
            </a:r>
          </a:p>
        </p:txBody>
      </p:sp>
      <p:sp>
        <p:nvSpPr>
          <p:cNvPr id="2051" name="Rectangle 1"/>
          <p:cNvSpPr>
            <a:spLocks noChangeArrowheads="1"/>
          </p:cNvSpPr>
          <p:nvPr/>
        </p:nvSpPr>
        <p:spPr bwMode="auto">
          <a:xfrm>
            <a:off x="3135313" y="355600"/>
            <a:ext cx="6003925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GB" alt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Luke 12:13-21 NIV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US" altLang="en-US" sz="1400" b="1">
                <a:solidFill>
                  <a:srgbClr val="000000"/>
                </a:solidFill>
                <a:cs typeface="Times New Roman" pitchFamily="18" charset="0"/>
              </a:rPr>
              <a:t>III. This man was unprepared for an encounter with God </a:t>
            </a:r>
            <a:endParaRPr lang="en-US" alt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23850" y="285750"/>
            <a:ext cx="11544300" cy="64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US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This man was unprepared for an encounter with God </a:t>
            </a:r>
            <a:endParaRPr lang="en-US" altLang="en-US" sz="36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116013" y="1628775"/>
            <a:ext cx="9453562" cy="206216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US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“But God said to him, </a:t>
            </a:r>
            <a:r>
              <a:rPr lang="en-US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‘You fool!</a:t>
            </a: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This very night your life will be demanded from you. Then who will get what you have prepared for yourself?’</a:t>
            </a:r>
          </a:p>
          <a:p>
            <a:pPr algn="just"/>
            <a:r>
              <a:rPr lang="en-US" alt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Luke 12:20 (NIV)</a:t>
            </a:r>
            <a:endParaRPr lang="en-GB" altLang="en-US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973138" y="4203700"/>
            <a:ext cx="10190162" cy="1846263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GB" alt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“Fool” </a:t>
            </a: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 an Old Testament term that describes someone who either acts without God or acts without wisdom in a self-destructive way (See Ps. 14:1; 53:1)’</a:t>
            </a:r>
          </a:p>
          <a:p>
            <a:pPr algn="just"/>
            <a:r>
              <a:rPr lang="en-GB" altLang="en-US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Bock, D. 1996,  p344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59050" y="366713"/>
            <a:ext cx="64801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Searching for a good life? </a:t>
            </a:r>
          </a:p>
        </p:txBody>
      </p:sp>
      <p:sp>
        <p:nvSpPr>
          <p:cNvPr id="12291" name="Rectangle 1"/>
          <p:cNvSpPr>
            <a:spLocks noChangeArrowheads="1"/>
          </p:cNvSpPr>
          <p:nvPr/>
        </p:nvSpPr>
        <p:spPr bwMode="auto">
          <a:xfrm>
            <a:off x="3895725" y="2965450"/>
            <a:ext cx="404495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Lost opportunity</a:t>
            </a:r>
            <a:endParaRPr lang="en-GB" altLang="en-US" sz="4400" b="1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285875" y="1914525"/>
            <a:ext cx="94772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 dirty="0">
                <a:latin typeface="Times New Roman" pitchFamily="18" charset="0"/>
                <a:cs typeface="Times New Roman" pitchFamily="18" charset="0"/>
              </a:rPr>
              <a:t>Why not long for the giver and not the </a:t>
            </a:r>
            <a:r>
              <a:rPr lang="en-GB" altLang="en-US" sz="4000" dirty="0" smtClean="0">
                <a:latin typeface="Times New Roman" pitchFamily="18" charset="0"/>
                <a:cs typeface="Times New Roman" pitchFamily="18" charset="0"/>
              </a:rPr>
              <a:t>gifts? </a:t>
            </a:r>
            <a:endParaRPr lang="en-GB" alt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52575" y="3838575"/>
            <a:ext cx="8719054" cy="707886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4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Are we ready for an encounter with </a:t>
            </a:r>
            <a:r>
              <a:rPr lang="en-GB" altLang="en-US" sz="4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God?</a:t>
            </a:r>
            <a:endParaRPr lang="en-GB" altLang="en-US" sz="40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itle 2"/>
          <p:cNvSpPr>
            <a:spLocks noGrp="1"/>
          </p:cNvSpPr>
          <p:nvPr>
            <p:ph type="subTitle" idx="1"/>
          </p:nvPr>
        </p:nvSpPr>
        <p:spPr>
          <a:xfrm>
            <a:off x="1328738" y="1377950"/>
            <a:ext cx="9144000" cy="4060825"/>
          </a:xfrm>
          <a:solidFill>
            <a:schemeClr val="tx1"/>
          </a:solidFill>
        </p:spPr>
        <p:txBody>
          <a:bodyPr/>
          <a:lstStyle/>
          <a:p>
            <a:pPr algn="just"/>
            <a:r>
              <a:rPr lang="en-GB" altLang="en-US" sz="3200" b="1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19 </a:t>
            </a:r>
            <a:r>
              <a:rPr lang="en-GB" alt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I’ll say to myself, “You have plenty of grain laid up for many years. Take life easy; eat, drink and be merry.”’</a:t>
            </a:r>
          </a:p>
          <a:p>
            <a:pPr algn="just"/>
            <a:r>
              <a:rPr lang="en-GB" altLang="en-US" sz="3200" b="1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20 </a:t>
            </a:r>
            <a:r>
              <a:rPr lang="en-GB" alt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“But God said to him, ‘You fool! This very night your life will be demanded from you. Then who will get what you have prepared for yourself?’</a:t>
            </a:r>
          </a:p>
          <a:p>
            <a:pPr algn="just"/>
            <a:r>
              <a:rPr lang="en-GB" altLang="en-US" sz="3200" b="1" baseline="300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21 </a:t>
            </a:r>
            <a:r>
              <a:rPr lang="en-GB" alt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“This is how it will be with whoever stores up things for themselves but is not rich toward God.”</a:t>
            </a:r>
          </a:p>
          <a:p>
            <a:pPr algn="just" eaLnBrk="1" hangingPunct="1"/>
            <a:r>
              <a:rPr lang="en-US" altLang="en-US" sz="320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en-US" sz="320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1268413" y="419100"/>
            <a:ext cx="269398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5400" b="1" baseline="300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Let’s Pray…</a:t>
            </a:r>
            <a:endParaRPr lang="en-GB" altLang="en-US" sz="5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4" descr="Image result for praying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713" y="1749425"/>
            <a:ext cx="7004050" cy="466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Image result for Rich fool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838" y="919163"/>
            <a:ext cx="6438900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22275" y="2459038"/>
            <a:ext cx="11563350" cy="536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32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I. The first thing the rich man does is to think about himself</a:t>
            </a:r>
            <a:r>
              <a:rPr lang="en-US" altLang="en-US" sz="320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GB" altLang="en-US" sz="32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82850" y="311150"/>
            <a:ext cx="62547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4400" b="1">
                <a:latin typeface="Times New Roman" pitchFamily="18" charset="0"/>
                <a:cs typeface="Times New Roman" pitchFamily="18" charset="0"/>
              </a:rPr>
              <a:t>Searching for a good life</a:t>
            </a:r>
            <a:endParaRPr lang="en-GB" altLang="en-US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331788" y="1635125"/>
            <a:ext cx="11468100" cy="584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main issue is not wealth but ‘one’s attitude to obtain wealth’</a:t>
            </a:r>
            <a:endParaRPr lang="en-GB" altLang="en-US" sz="32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28713" y="3540125"/>
            <a:ext cx="916781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3200">
                <a:latin typeface="Times New Roman" pitchFamily="18" charset="0"/>
                <a:cs typeface="Times New Roman" pitchFamily="18" charset="0"/>
              </a:rPr>
              <a:t>The pronoun “I” is repeated six times and he refers to “my” barn, “my” fruit, “my” goods and “my” soul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3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74688" y="528638"/>
            <a:ext cx="10607675" cy="3048000"/>
          </a:xfrm>
          <a:prstGeom prst="rect">
            <a:avLst/>
          </a:prstGeom>
          <a:solidFill>
            <a:schemeClr val="tx1"/>
          </a:solidFill>
        </p:spPr>
        <p:txBody>
          <a:bodyPr>
            <a:spAutoFit/>
          </a:bodyPr>
          <a:lstStyle/>
          <a:p>
            <a:pPr algn="just">
              <a:defRPr/>
            </a:pPr>
            <a:r>
              <a:rPr lang="en-GB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17 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may say to yourself, “My power and the strength of my hands have produced this wealth for me.” </a:t>
            </a:r>
            <a:r>
              <a:rPr lang="en-GB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18 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remember the </a:t>
            </a:r>
            <a:r>
              <a:rPr lang="en-GB" sz="3200" cap="smal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your God, for it is he who gives you the ability to produce wealth, and so confirms his covenant, which he swore to your ancestors, as it is today.</a:t>
            </a:r>
          </a:p>
          <a:p>
            <a:pPr algn="just">
              <a:defRPr/>
            </a:pPr>
            <a:r>
              <a:rPr lang="en-GB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Deuteronomy 8:17-19 (NIV)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79588" y="4075113"/>
            <a:ext cx="79232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‘How do we use what God has given us?’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120775" y="5310188"/>
            <a:ext cx="89090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3600">
                <a:latin typeface="Times New Roman" pitchFamily="18" charset="0"/>
                <a:cs typeface="Times New Roman" pitchFamily="18" charset="0"/>
              </a:rPr>
              <a:t>Do we seek to pile up treasures for ourselves?’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52513" y="549275"/>
            <a:ext cx="10026650" cy="2032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Greed</a:t>
            </a:r>
            <a:r>
              <a:rPr lang="en-GB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can create a distortion about what life is, because life is not about objects but about relationships, especially with God and His will”  </a:t>
            </a:r>
          </a:p>
          <a:p>
            <a:pPr algn="just"/>
            <a:r>
              <a:rPr lang="en-GB" altLang="en-US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Bock, D. 1996, p1150</a:t>
            </a:r>
            <a:endParaRPr lang="en-GB" altLang="en-US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03288" y="3730625"/>
            <a:ext cx="10496550" cy="25558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GB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28 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 they asked him, “What must we do to do the works God requires?”</a:t>
            </a:r>
          </a:p>
          <a:p>
            <a:pPr algn="just">
              <a:defRPr/>
            </a:pPr>
            <a:r>
              <a:rPr lang="en-GB" sz="32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29 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Jesus answered, “</a:t>
            </a:r>
            <a:r>
              <a:rPr lang="en-GB" sz="32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work of God is this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believe in the one he has sent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>
              <a:defRPr/>
            </a:pPr>
            <a:r>
              <a:rPr lang="en-GB" sz="32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John 6:28-29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9750" y="93663"/>
            <a:ext cx="88598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This man wanted to enjoy his life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7923213" y="787400"/>
            <a:ext cx="24669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tabLst>
                <a:tab pos="228600" algn="l"/>
                <a:tab pos="381000" algn="l"/>
              </a:tabLs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Procession</a:t>
            </a:r>
            <a:r>
              <a:rPr lang="en-GB" alt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GB" altLang="en-US" sz="3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220" name="Rectangle 1"/>
          <p:cNvSpPr>
            <a:spLocks noChangeArrowheads="1"/>
          </p:cNvSpPr>
          <p:nvPr/>
        </p:nvSpPr>
        <p:spPr bwMode="auto">
          <a:xfrm>
            <a:off x="271463" y="4640263"/>
            <a:ext cx="75136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“Who is this King of glory?”</a:t>
            </a:r>
            <a:endParaRPr lang="en-GB" altLang="en-US" sz="4000" b="1">
              <a:solidFill>
                <a:schemeClr val="bg1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00088" y="1117600"/>
            <a:ext cx="9964737" cy="1570038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GB" altLang="en-US" sz="3200" b="1" baseline="30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32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And I’ll say to myself, “You have plenty of grain laid up for many years. Take life easy; eat, drink and be merry.”</a:t>
            </a:r>
          </a:p>
          <a:p>
            <a:r>
              <a:rPr lang="en-GB" altLang="en-US" sz="32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Luke 12:19 (NIV)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25513" y="3105150"/>
            <a:ext cx="9917112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The fundamental nature of greed is keeping what God has provided for ourselves. 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925513" y="5348288"/>
            <a:ext cx="92281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4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Are we living in a greedy society?</a:t>
            </a:r>
            <a:endParaRPr lang="en-GB" altLang="en-US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7" grpId="0" animBg="1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ChangeArrowheads="1"/>
          </p:cNvSpPr>
          <p:nvPr/>
        </p:nvSpPr>
        <p:spPr bwMode="auto">
          <a:xfrm>
            <a:off x="628650" y="1519238"/>
            <a:ext cx="10510838" cy="2308225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en-US" altLang="en-US" sz="36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“He planned to use his excess to build up treasure for himself and not to invest it in ‘God’s eternal interest’; therefore, he was not going to be rich towards God”.</a:t>
            </a:r>
          </a:p>
          <a:p>
            <a:pPr algn="just"/>
            <a:r>
              <a:rPr lang="en-GB" altLang="en-US" b="1" i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Gooding, D. 1987, p241</a:t>
            </a:r>
            <a:endParaRPr lang="en-GB" altLang="en-US" sz="36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357</Words>
  <Application>Microsoft Office PowerPoint</Application>
  <PresentationFormat>Custom</PresentationFormat>
  <Paragraphs>41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Bryan Farias-Arias</dc:creator>
  <cp:lastModifiedBy>office@penrallt.org</cp:lastModifiedBy>
  <cp:revision>38</cp:revision>
  <dcterms:created xsi:type="dcterms:W3CDTF">2016-03-18T13:13:25Z</dcterms:created>
  <dcterms:modified xsi:type="dcterms:W3CDTF">2017-05-19T09:42:53Z</dcterms:modified>
</cp:coreProperties>
</file>