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CCFFCC"/>
    <a:srgbClr val="FFFFCC"/>
    <a:srgbClr val="3F4903"/>
    <a:srgbClr val="FFFFFF"/>
    <a:srgbClr val="FFCC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1CE3C07-D515-4D6B-A6D7-81EF55601964}" type="datetimeFigureOut">
              <a:rPr lang="en-GB" smtClean="0"/>
              <a:t>27/03/2017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2224563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CE3C07-D515-4D6B-A6D7-81EF55601964}" type="datetimeFigureOut">
              <a:rPr lang="en-GB" smtClean="0"/>
              <a:t>27/03/2017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412690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CE3C07-D515-4D6B-A6D7-81EF55601964}" type="datetimeFigureOut">
              <a:rPr lang="en-GB" smtClean="0"/>
              <a:t>27/03/2017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2427572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1CE3C07-D515-4D6B-A6D7-81EF55601964}" type="datetimeFigureOut">
              <a:rPr lang="en-GB" smtClean="0"/>
              <a:t>27/03/2017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218484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CE3C07-D515-4D6B-A6D7-81EF55601964}" type="datetimeFigureOut">
              <a:rPr lang="en-GB" smtClean="0"/>
              <a:t>27/03/2017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1133990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1CE3C07-D515-4D6B-A6D7-81EF55601964}" type="datetimeFigureOut">
              <a:rPr lang="en-GB" smtClean="0"/>
              <a:t>27/03/2017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2608717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1CE3C07-D515-4D6B-A6D7-81EF55601964}" type="datetimeFigureOut">
              <a:rPr lang="en-GB" smtClean="0"/>
              <a:t>27/03/2017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2082899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1CE3C07-D515-4D6B-A6D7-81EF55601964}" type="datetimeFigureOut">
              <a:rPr lang="en-GB" smtClean="0"/>
              <a:t>27/03/2017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1294298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CE3C07-D515-4D6B-A6D7-81EF55601964}" type="datetimeFigureOut">
              <a:rPr lang="en-GB" smtClean="0"/>
              <a:t>27/03/2017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4117530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CE3C07-D515-4D6B-A6D7-81EF55601964}" type="datetimeFigureOut">
              <a:rPr lang="en-GB" smtClean="0"/>
              <a:t>27/03/2017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4042958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CE3C07-D515-4D6B-A6D7-81EF55601964}" type="datetimeFigureOut">
              <a:rPr lang="en-GB" smtClean="0"/>
              <a:t>27/03/2017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A9258A2-A40D-4E02-A610-DB322C4E97D5}" type="slidenum">
              <a:rPr lang="en-GB" smtClean="0"/>
              <a:t>‹#›</a:t>
            </a:fld>
            <a:endParaRPr lang="en-GB"/>
          </a:p>
        </p:txBody>
      </p:sp>
    </p:spTree>
    <p:extLst>
      <p:ext uri="{BB962C8B-B14F-4D97-AF65-F5344CB8AC3E}">
        <p14:creationId xmlns:p14="http://schemas.microsoft.com/office/powerpoint/2010/main" val="2119942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CE3C07-D515-4D6B-A6D7-81EF55601964}" type="datetimeFigureOut">
              <a:rPr lang="en-GB" smtClean="0"/>
              <a:t>27/03/2017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9258A2-A40D-4E02-A610-DB322C4E97D5}" type="slidenum">
              <a:rPr lang="en-GB" smtClean="0"/>
              <a:t>‹#›</a:t>
            </a:fld>
            <a:endParaRPr lang="en-GB"/>
          </a:p>
        </p:txBody>
      </p:sp>
    </p:spTree>
    <p:extLst>
      <p:ext uri="{BB962C8B-B14F-4D97-AF65-F5344CB8AC3E}">
        <p14:creationId xmlns:p14="http://schemas.microsoft.com/office/powerpoint/2010/main" val="440114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o.uk/url?sa=i&amp;rct=j&amp;q=&amp;esrc=s&amp;source=images&amp;cd=&amp;cad=rja&amp;uact=8&amp;ved=0ahUKEwi6rKfRzfLSAhUDbBoKHTIfBtAQjRwIBw&amp;url=http://metro.co.uk/2015/11/13/quiz-do-you-know-what-brits-really-mean-when-they-say-these-things-5496750/&amp;psig=AFQjCNG26V4naB3rjAQq6yegV84vRTFuHg&amp;ust=1490563934606103"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4017700" y="120040"/>
            <a:ext cx="7815281" cy="707886"/>
          </a:xfrm>
          <a:prstGeom prst="rect">
            <a:avLst/>
          </a:prstGeom>
        </p:spPr>
        <p:txBody>
          <a:bodyPr wrap="none">
            <a:spAutoFit/>
          </a:bodyPr>
          <a:lstStyle/>
          <a:p>
            <a:r>
              <a:rPr lang="en-GB" sz="4000" b="1" dirty="0" smtClean="0">
                <a:solidFill>
                  <a:srgbClr val="FFFF00"/>
                </a:solidFill>
                <a:effectLst/>
                <a:latin typeface="Times New Roman" panose="02020603050405020304" pitchFamily="18" charset="0"/>
                <a:ea typeface="Times New Roman" panose="02020603050405020304" pitchFamily="18" charset="0"/>
              </a:rPr>
              <a:t>“What British people really mean”</a:t>
            </a:r>
            <a:endParaRPr lang="en-GB" sz="4000" b="1" dirty="0">
              <a:solidFill>
                <a:srgbClr val="FFFF00"/>
              </a:solidFill>
              <a:effectLst/>
              <a:latin typeface="Times New Roman" panose="02020603050405020304" pitchFamily="18" charset="0"/>
              <a:ea typeface="Times New Roman" panose="02020603050405020304" pitchFamily="18" charset="0"/>
            </a:endParaRPr>
          </a:p>
        </p:txBody>
      </p:sp>
      <p:sp>
        <p:nvSpPr>
          <p:cNvPr id="5" name="Rectangle 4"/>
          <p:cNvSpPr/>
          <p:nvPr/>
        </p:nvSpPr>
        <p:spPr>
          <a:xfrm>
            <a:off x="4017700" y="1507854"/>
            <a:ext cx="7994496" cy="646331"/>
          </a:xfrm>
          <a:prstGeom prst="rect">
            <a:avLst/>
          </a:prstGeom>
        </p:spPr>
        <p:txBody>
          <a:bodyPr wrap="none">
            <a:spAutoFit/>
          </a:bodyPr>
          <a:lstStyle/>
          <a:p>
            <a:r>
              <a:rPr lang="en-GB" sz="3600" dirty="0" smtClean="0">
                <a:solidFill>
                  <a:schemeClr val="bg1"/>
                </a:solidFill>
                <a:effectLst/>
                <a:latin typeface="Times New Roman" panose="02020603050405020304" pitchFamily="18" charset="0"/>
                <a:ea typeface="Times New Roman" panose="02020603050405020304" pitchFamily="18" charset="0"/>
              </a:rPr>
              <a:t>When British people say </a:t>
            </a:r>
            <a:r>
              <a:rPr lang="en-GB" sz="3600" b="1" dirty="0" smtClean="0">
                <a:solidFill>
                  <a:schemeClr val="bg1"/>
                </a:solidFill>
                <a:effectLst/>
                <a:latin typeface="Times New Roman" panose="02020603050405020304" pitchFamily="18" charset="0"/>
                <a:ea typeface="Times New Roman" panose="02020603050405020304" pitchFamily="18" charset="0"/>
              </a:rPr>
              <a:t>it's 'quite good' </a:t>
            </a:r>
            <a:endParaRPr lang="en-GB" sz="3600" b="1" dirty="0">
              <a:solidFill>
                <a:schemeClr val="bg1"/>
              </a:solidFill>
            </a:endParaRPr>
          </a:p>
        </p:txBody>
      </p:sp>
      <p:sp>
        <p:nvSpPr>
          <p:cNvPr id="6" name="Rectangle 5"/>
          <p:cNvSpPr/>
          <p:nvPr/>
        </p:nvSpPr>
        <p:spPr>
          <a:xfrm>
            <a:off x="4804956" y="3480921"/>
            <a:ext cx="5936240" cy="646331"/>
          </a:xfrm>
          <a:prstGeom prst="rect">
            <a:avLst/>
          </a:prstGeom>
          <a:solidFill>
            <a:srgbClr val="FFFFFF"/>
          </a:solidFill>
        </p:spPr>
        <p:txBody>
          <a:bodyPr wrap="none">
            <a:spAutoFit/>
          </a:bodyPr>
          <a:lstStyle/>
          <a:p>
            <a:r>
              <a:rPr lang="en-GB" sz="3600" dirty="0" smtClean="0">
                <a:effectLst/>
                <a:latin typeface="Times New Roman" panose="02020603050405020304" pitchFamily="18" charset="0"/>
                <a:ea typeface="Times New Roman" panose="02020603050405020304" pitchFamily="18" charset="0"/>
              </a:rPr>
              <a:t>it's really </a:t>
            </a:r>
            <a:r>
              <a:rPr lang="en-GB" sz="3600" b="1" dirty="0" smtClean="0">
                <a:effectLst/>
                <a:latin typeface="Times New Roman" panose="02020603050405020304" pitchFamily="18" charset="0"/>
                <a:ea typeface="Times New Roman" panose="02020603050405020304" pitchFamily="18" charset="0"/>
              </a:rPr>
              <a:t>'a bit disappointing'</a:t>
            </a:r>
            <a:endParaRPr lang="en-GB" sz="3600" b="1" dirty="0">
              <a:effectLst/>
              <a:latin typeface="Times New Roman" panose="02020603050405020304" pitchFamily="18" charset="0"/>
              <a:ea typeface="Times New Roman" panose="02020603050405020304" pitchFamily="18" charset="0"/>
            </a:endParaRPr>
          </a:p>
        </p:txBody>
      </p:sp>
      <p:sp>
        <p:nvSpPr>
          <p:cNvPr id="7" name="Rectangle 6"/>
          <p:cNvSpPr/>
          <p:nvPr/>
        </p:nvSpPr>
        <p:spPr>
          <a:xfrm>
            <a:off x="7512887" y="2508679"/>
            <a:ext cx="502061" cy="646331"/>
          </a:xfrm>
          <a:prstGeom prst="rect">
            <a:avLst/>
          </a:prstGeom>
          <a:solidFill>
            <a:schemeClr val="bg1"/>
          </a:solidFill>
        </p:spPr>
        <p:txBody>
          <a:bodyPr wrap="none">
            <a:spAutoFit/>
          </a:bodyPr>
          <a:lstStyle/>
          <a:p>
            <a:r>
              <a:rPr lang="en-GB" sz="3600" dirty="0" smtClean="0">
                <a:solidFill>
                  <a:srgbClr val="FF0000"/>
                </a:solidFill>
                <a:effectLst/>
                <a:latin typeface="Times New Roman" panose="02020603050405020304" pitchFamily="18" charset="0"/>
                <a:ea typeface="Times New Roman" panose="02020603050405020304" pitchFamily="18" charset="0"/>
              </a:rPr>
              <a:t>ↆ</a:t>
            </a:r>
            <a:endParaRPr lang="en-GB" sz="3600" dirty="0">
              <a:solidFill>
                <a:srgbClr val="FF0000"/>
              </a:solidFill>
            </a:endParaRPr>
          </a:p>
        </p:txBody>
      </p:sp>
      <p:sp>
        <p:nvSpPr>
          <p:cNvPr id="8" name="Rectangle 7"/>
          <p:cNvSpPr/>
          <p:nvPr/>
        </p:nvSpPr>
        <p:spPr>
          <a:xfrm>
            <a:off x="631452" y="5058213"/>
            <a:ext cx="3685624" cy="646331"/>
          </a:xfrm>
          <a:prstGeom prst="rect">
            <a:avLst/>
          </a:prstGeom>
        </p:spPr>
        <p:txBody>
          <a:bodyPr wrap="none">
            <a:spAutoFit/>
          </a:bodyPr>
          <a:lstStyle/>
          <a:p>
            <a:r>
              <a:rPr lang="en-GB" sz="3600" b="1" dirty="0" smtClean="0">
                <a:solidFill>
                  <a:schemeClr val="bg1"/>
                </a:solidFill>
                <a:effectLst/>
                <a:latin typeface="Times New Roman" panose="02020603050405020304" pitchFamily="18" charset="0"/>
                <a:ea typeface="Times New Roman" panose="02020603050405020304" pitchFamily="18" charset="0"/>
              </a:rPr>
              <a:t>"That's not bad" </a:t>
            </a:r>
            <a:endParaRPr lang="en-GB" sz="3600" b="1" dirty="0">
              <a:solidFill>
                <a:schemeClr val="bg1"/>
              </a:solidFill>
            </a:endParaRPr>
          </a:p>
        </p:txBody>
      </p:sp>
      <p:sp>
        <p:nvSpPr>
          <p:cNvPr id="9" name="Rectangle 8"/>
          <p:cNvSpPr/>
          <p:nvPr/>
        </p:nvSpPr>
        <p:spPr>
          <a:xfrm rot="16200000">
            <a:off x="4553926" y="5058212"/>
            <a:ext cx="502061" cy="646331"/>
          </a:xfrm>
          <a:prstGeom prst="rect">
            <a:avLst/>
          </a:prstGeom>
          <a:solidFill>
            <a:schemeClr val="bg1"/>
          </a:solidFill>
        </p:spPr>
        <p:txBody>
          <a:bodyPr wrap="none">
            <a:spAutoFit/>
          </a:bodyPr>
          <a:lstStyle/>
          <a:p>
            <a:r>
              <a:rPr lang="en-GB" sz="3600" dirty="0" smtClean="0">
                <a:solidFill>
                  <a:srgbClr val="FF0000"/>
                </a:solidFill>
                <a:effectLst/>
                <a:latin typeface="Times New Roman" panose="02020603050405020304" pitchFamily="18" charset="0"/>
                <a:ea typeface="Times New Roman" panose="02020603050405020304" pitchFamily="18" charset="0"/>
              </a:rPr>
              <a:t>ↆ</a:t>
            </a:r>
            <a:endParaRPr lang="en-GB" sz="3600" dirty="0">
              <a:solidFill>
                <a:srgbClr val="FF0000"/>
              </a:solidFill>
            </a:endParaRPr>
          </a:p>
        </p:txBody>
      </p:sp>
      <p:sp>
        <p:nvSpPr>
          <p:cNvPr id="10" name="Rectangle 9"/>
          <p:cNvSpPr/>
          <p:nvPr/>
        </p:nvSpPr>
        <p:spPr>
          <a:xfrm>
            <a:off x="5570095" y="5010031"/>
            <a:ext cx="6199133" cy="646331"/>
          </a:xfrm>
          <a:prstGeom prst="rect">
            <a:avLst/>
          </a:prstGeom>
          <a:solidFill>
            <a:schemeClr val="tx1">
              <a:lumMod val="65000"/>
              <a:lumOff val="35000"/>
            </a:schemeClr>
          </a:solidFill>
        </p:spPr>
        <p:txBody>
          <a:bodyPr wrap="none">
            <a:spAutoFit/>
          </a:bodyPr>
          <a:lstStyle/>
          <a:p>
            <a:r>
              <a:rPr lang="en-GB" sz="3600" dirty="0" smtClean="0">
                <a:solidFill>
                  <a:schemeClr val="bg1"/>
                </a:solidFill>
                <a:effectLst/>
                <a:latin typeface="Times New Roman" panose="02020603050405020304" pitchFamily="18" charset="0"/>
                <a:ea typeface="Times New Roman" panose="02020603050405020304" pitchFamily="18" charset="0"/>
              </a:rPr>
              <a:t>and really mean </a:t>
            </a:r>
            <a:r>
              <a:rPr lang="en-GB" sz="3600" b="1" dirty="0" smtClean="0">
                <a:solidFill>
                  <a:schemeClr val="bg1"/>
                </a:solidFill>
                <a:effectLst/>
                <a:latin typeface="Times New Roman" panose="02020603050405020304" pitchFamily="18" charset="0"/>
                <a:ea typeface="Times New Roman" panose="02020603050405020304" pitchFamily="18" charset="0"/>
              </a:rPr>
              <a:t>"That's good" </a:t>
            </a:r>
            <a:endParaRPr lang="en-GB" sz="3600" b="1" dirty="0">
              <a:solidFill>
                <a:schemeClr val="bg1"/>
              </a:solidFill>
            </a:endParaRPr>
          </a:p>
        </p:txBody>
      </p:sp>
      <p:pic>
        <p:nvPicPr>
          <p:cNvPr id="1026" name="Picture 2" descr="Image result for “What British people really mean”">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56" y="120040"/>
            <a:ext cx="3792028" cy="28318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1083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down)">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arn(inVertical)">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wipe(down)">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6" presetClass="entr" presetSubtype="16"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circle(in)">
                                      <p:cBhvr>
                                        <p:cTn id="44"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animBg="1"/>
      <p:bldP spid="8" grpId="0"/>
      <p:bldP spid="9"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7352" y="134133"/>
            <a:ext cx="6977835" cy="2050140"/>
          </a:xfrm>
          <a:prstGeom prst="rect">
            <a:avLst/>
          </a:prstGeom>
        </p:spPr>
      </p:pic>
      <p:sp>
        <p:nvSpPr>
          <p:cNvPr id="4" name="Rectangle 3"/>
          <p:cNvSpPr/>
          <p:nvPr/>
        </p:nvSpPr>
        <p:spPr>
          <a:xfrm>
            <a:off x="2019437" y="2715066"/>
            <a:ext cx="7455887" cy="646331"/>
          </a:xfrm>
          <a:prstGeom prst="rect">
            <a:avLst/>
          </a:prstGeom>
        </p:spPr>
        <p:txBody>
          <a:bodyPr wrap="none">
            <a:spAutoFit/>
          </a:bodyPr>
          <a:lstStyle/>
          <a:p>
            <a:r>
              <a:rPr lang="en-GB" sz="3600" dirty="0" smtClean="0">
                <a:solidFill>
                  <a:schemeClr val="bg1"/>
                </a:solidFill>
                <a:effectLst/>
                <a:latin typeface="Times New Roman" panose="02020603050405020304" pitchFamily="18" charset="0"/>
                <a:ea typeface="Times New Roman" panose="02020603050405020304" pitchFamily="18" charset="0"/>
              </a:rPr>
              <a:t>In the future one thing is certain, death.</a:t>
            </a:r>
            <a:endParaRPr lang="en-GB" sz="3600" dirty="0">
              <a:solidFill>
                <a:schemeClr val="bg1"/>
              </a:solidFill>
              <a:effectLst/>
              <a:latin typeface="Times New Roman" panose="02020603050405020304" pitchFamily="18" charset="0"/>
              <a:ea typeface="Times New Roman" panose="02020603050405020304" pitchFamily="18" charset="0"/>
            </a:endParaRPr>
          </a:p>
        </p:txBody>
      </p:sp>
      <p:sp>
        <p:nvSpPr>
          <p:cNvPr id="5" name="Rectangle 4"/>
          <p:cNvSpPr/>
          <p:nvPr/>
        </p:nvSpPr>
        <p:spPr>
          <a:xfrm>
            <a:off x="504726" y="3892190"/>
            <a:ext cx="10789920" cy="1569660"/>
          </a:xfrm>
          <a:prstGeom prst="rect">
            <a:avLst/>
          </a:prstGeom>
          <a:solidFill>
            <a:schemeClr val="bg1"/>
          </a:solidFill>
        </p:spPr>
        <p:txBody>
          <a:bodyPr wrap="square">
            <a:spAutoFit/>
          </a:bodyPr>
          <a:lstStyle/>
          <a:p>
            <a:pPr algn="just"/>
            <a:r>
              <a:rPr lang="en-GB" sz="3200" dirty="0" smtClean="0">
                <a:latin typeface="Times New Roman" panose="02020603050405020304" pitchFamily="18" charset="0"/>
                <a:cs typeface="Times New Roman" panose="02020603050405020304" pitchFamily="18" charset="0"/>
              </a:rPr>
              <a:t>“Just as people are destined to die once, and after that to face judgment,”</a:t>
            </a:r>
          </a:p>
          <a:p>
            <a:pPr algn="just"/>
            <a:r>
              <a:rPr lang="en-GB" sz="3200" b="1" i="1" dirty="0" smtClean="0">
                <a:latin typeface="Times New Roman" panose="02020603050405020304" pitchFamily="18" charset="0"/>
                <a:cs typeface="Times New Roman" panose="02020603050405020304" pitchFamily="18" charset="0"/>
              </a:rPr>
              <a:t>Hebrews 9:27 (NIV)</a:t>
            </a:r>
            <a:endParaRPr lang="en-GB" sz="3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9577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5" name="Rectangle 4"/>
          <p:cNvSpPr/>
          <p:nvPr/>
        </p:nvSpPr>
        <p:spPr>
          <a:xfrm>
            <a:off x="603200" y="1908647"/>
            <a:ext cx="10789920" cy="3046988"/>
          </a:xfrm>
          <a:prstGeom prst="rect">
            <a:avLst/>
          </a:prstGeom>
          <a:solidFill>
            <a:schemeClr val="bg1"/>
          </a:solidFill>
        </p:spPr>
        <p:txBody>
          <a:bodyPr wrap="square">
            <a:spAutoFit/>
          </a:bodyPr>
          <a:lstStyle/>
          <a:p>
            <a:pPr algn="just"/>
            <a:r>
              <a:rPr lang="en-GB" sz="3200" b="1" i="1" dirty="0">
                <a:latin typeface="Times New Roman" panose="02020603050405020304" pitchFamily="18" charset="0"/>
                <a:cs typeface="Times New Roman" panose="02020603050405020304" pitchFamily="18" charset="0"/>
              </a:rPr>
              <a:t>Colossians 1:16-17 (NIV)</a:t>
            </a:r>
            <a:endParaRPr lang="en-GB" sz="3200" dirty="0">
              <a:latin typeface="Times New Roman" panose="02020603050405020304" pitchFamily="18" charset="0"/>
              <a:cs typeface="Times New Roman" panose="02020603050405020304" pitchFamily="18" charset="0"/>
            </a:endParaRPr>
          </a:p>
          <a:p>
            <a:pPr algn="just"/>
            <a:r>
              <a:rPr lang="en-GB" sz="3200" dirty="0">
                <a:latin typeface="Times New Roman" panose="02020603050405020304" pitchFamily="18" charset="0"/>
                <a:cs typeface="Times New Roman" panose="02020603050405020304" pitchFamily="18" charset="0"/>
              </a:rPr>
              <a:t>“For in him all things were created: things in heaven and on earth, visible and invisible, whether thrones or powers or rulers or authorities; all things have been created through him and for him. </a:t>
            </a:r>
            <a:r>
              <a:rPr lang="en-GB" sz="3200" baseline="30000" dirty="0">
                <a:latin typeface="Times New Roman" panose="02020603050405020304" pitchFamily="18" charset="0"/>
                <a:cs typeface="Times New Roman" panose="02020603050405020304" pitchFamily="18" charset="0"/>
              </a:rPr>
              <a:t>17 </a:t>
            </a:r>
            <a:r>
              <a:rPr lang="en-GB" sz="3200" dirty="0">
                <a:latin typeface="Times New Roman" panose="02020603050405020304" pitchFamily="18" charset="0"/>
                <a:cs typeface="Times New Roman" panose="02020603050405020304" pitchFamily="18" charset="0"/>
              </a:rPr>
              <a:t>He is before all things, and in him all things hold together</a:t>
            </a:r>
            <a:r>
              <a:rPr lang="en-GB" sz="3200" dirty="0" smtClean="0">
                <a:latin typeface="Times New Roman" panose="02020603050405020304" pitchFamily="18" charset="0"/>
                <a:cs typeface="Times New Roman" panose="02020603050405020304" pitchFamily="18" charset="0"/>
              </a:rPr>
              <a:t>.”</a:t>
            </a:r>
            <a:endParaRPr lang="en-GB" sz="3200" b="1" i="1" dirty="0">
              <a:latin typeface="Times New Roman" panose="02020603050405020304" pitchFamily="18" charset="0"/>
              <a:cs typeface="Times New Roman" panose="02020603050405020304" pitchFamily="18" charset="0"/>
            </a:endParaRPr>
          </a:p>
        </p:txBody>
      </p:sp>
      <p:sp>
        <p:nvSpPr>
          <p:cNvPr id="9" name="Rectangle 8"/>
          <p:cNvSpPr/>
          <p:nvPr/>
        </p:nvSpPr>
        <p:spPr>
          <a:xfrm>
            <a:off x="209305" y="306364"/>
            <a:ext cx="10569526" cy="1077218"/>
          </a:xfrm>
          <a:prstGeom prst="rect">
            <a:avLst/>
          </a:prstGeom>
        </p:spPr>
        <p:txBody>
          <a:bodyPr wrap="square">
            <a:spAutoFit/>
          </a:bodyPr>
          <a:lstStyle/>
          <a:p>
            <a:pPr algn="just"/>
            <a:r>
              <a:rPr lang="en-GB" sz="3200" b="1" dirty="0" smtClean="0">
                <a:solidFill>
                  <a:srgbClr val="FFFF00"/>
                </a:solidFill>
                <a:latin typeface="Times New Roman" panose="02020603050405020304" pitchFamily="18" charset="0"/>
                <a:ea typeface="Times New Roman" panose="02020603050405020304" pitchFamily="18" charset="0"/>
              </a:rPr>
              <a:t>a)</a:t>
            </a:r>
            <a:r>
              <a:rPr lang="en-GB" sz="3200" b="1" dirty="0" smtClean="0">
                <a:solidFill>
                  <a:srgbClr val="FFFF00"/>
                </a:solidFill>
                <a:effectLst/>
                <a:latin typeface="Times New Roman" panose="02020603050405020304" pitchFamily="18" charset="0"/>
                <a:ea typeface="Times New Roman" panose="02020603050405020304" pitchFamily="18" charset="0"/>
              </a:rPr>
              <a:t> We should recognise God in the affairs of the future</a:t>
            </a:r>
            <a:r>
              <a:rPr lang="en-GB" sz="3200" dirty="0" smtClean="0">
                <a:solidFill>
                  <a:srgbClr val="FFFF00"/>
                </a:solidFill>
                <a:effectLst/>
                <a:latin typeface="Times New Roman" panose="02020603050405020304" pitchFamily="18" charset="0"/>
                <a:ea typeface="Times New Roman" panose="02020603050405020304" pitchFamily="18" charset="0"/>
              </a:rPr>
              <a:t>,  	</a:t>
            </a:r>
            <a:r>
              <a:rPr lang="en-GB" sz="3200" dirty="0" smtClean="0">
                <a:solidFill>
                  <a:srgbClr val="FFFFFF"/>
                </a:solidFill>
                <a:effectLst/>
                <a:latin typeface="Times New Roman" panose="02020603050405020304" pitchFamily="18" charset="0"/>
                <a:ea typeface="Times New Roman" panose="02020603050405020304" pitchFamily="18" charset="0"/>
              </a:rPr>
              <a:t>because He is the one who created heavens and earth. </a:t>
            </a:r>
            <a:endParaRPr lang="en-GB" sz="3200" dirty="0">
              <a:solidFill>
                <a:srgbClr val="FFFFFF"/>
              </a:solidFill>
            </a:endParaRPr>
          </a:p>
        </p:txBody>
      </p:sp>
    </p:spTree>
    <p:extLst>
      <p:ext uri="{BB962C8B-B14F-4D97-AF65-F5344CB8AC3E}">
        <p14:creationId xmlns:p14="http://schemas.microsoft.com/office/powerpoint/2010/main" val="225046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5" name="Rectangle 4"/>
          <p:cNvSpPr/>
          <p:nvPr/>
        </p:nvSpPr>
        <p:spPr>
          <a:xfrm>
            <a:off x="603200" y="1908647"/>
            <a:ext cx="10789920" cy="1569660"/>
          </a:xfrm>
          <a:prstGeom prst="rect">
            <a:avLst/>
          </a:prstGeom>
          <a:solidFill>
            <a:schemeClr val="bg1"/>
          </a:solidFill>
        </p:spPr>
        <p:txBody>
          <a:bodyPr wrap="square">
            <a:spAutoFit/>
          </a:bodyPr>
          <a:lstStyle/>
          <a:p>
            <a:r>
              <a:rPr lang="en-GB" sz="3200" b="1" i="1" dirty="0">
                <a:latin typeface="Times New Roman" panose="02020603050405020304" pitchFamily="18" charset="0"/>
                <a:cs typeface="Times New Roman" panose="02020603050405020304" pitchFamily="18" charset="0"/>
              </a:rPr>
              <a:t>Psalm 25:14 (NLT)</a:t>
            </a:r>
            <a:endParaRPr lang="en-GB" sz="3200" dirty="0">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The </a:t>
            </a:r>
            <a:r>
              <a:rPr lang="en-GB" sz="3200" cap="small" dirty="0">
                <a:latin typeface="Times New Roman" panose="02020603050405020304" pitchFamily="18" charset="0"/>
                <a:cs typeface="Times New Roman" panose="02020603050405020304" pitchFamily="18" charset="0"/>
              </a:rPr>
              <a:t>Lord</a:t>
            </a:r>
            <a:r>
              <a:rPr lang="en-GB" sz="3200" dirty="0">
                <a:latin typeface="Times New Roman" panose="02020603050405020304" pitchFamily="18" charset="0"/>
                <a:cs typeface="Times New Roman" panose="02020603050405020304" pitchFamily="18" charset="0"/>
              </a:rPr>
              <a:t> is a friend to those who </a:t>
            </a:r>
            <a:r>
              <a:rPr lang="en-GB" sz="3200" b="1" dirty="0">
                <a:solidFill>
                  <a:srgbClr val="FF0000"/>
                </a:solidFill>
                <a:latin typeface="Times New Roman" panose="02020603050405020304" pitchFamily="18" charset="0"/>
                <a:cs typeface="Times New Roman" panose="02020603050405020304" pitchFamily="18" charset="0"/>
              </a:rPr>
              <a:t>fear</a:t>
            </a:r>
            <a:r>
              <a:rPr lang="en-GB" sz="3200" dirty="0">
                <a:latin typeface="Times New Roman" panose="02020603050405020304" pitchFamily="18" charset="0"/>
                <a:cs typeface="Times New Roman" panose="02020603050405020304" pitchFamily="18" charset="0"/>
              </a:rPr>
              <a:t> him.</a:t>
            </a:r>
            <a:br>
              <a:rPr lang="en-GB" sz="3200" dirty="0">
                <a:latin typeface="Times New Roman" panose="02020603050405020304" pitchFamily="18" charset="0"/>
                <a:cs typeface="Times New Roman" panose="02020603050405020304" pitchFamily="18" charset="0"/>
              </a:rPr>
            </a:br>
            <a:r>
              <a:rPr lang="en-GB" sz="3200" dirty="0">
                <a:latin typeface="Times New Roman" panose="02020603050405020304" pitchFamily="18" charset="0"/>
                <a:cs typeface="Times New Roman" panose="02020603050405020304" pitchFamily="18" charset="0"/>
              </a:rPr>
              <a:t>    He teaches them his covenant.</a:t>
            </a:r>
          </a:p>
        </p:txBody>
      </p:sp>
      <p:sp>
        <p:nvSpPr>
          <p:cNvPr id="9" name="Rectangle 8"/>
          <p:cNvSpPr/>
          <p:nvPr/>
        </p:nvSpPr>
        <p:spPr>
          <a:xfrm>
            <a:off x="209304" y="306364"/>
            <a:ext cx="11593489" cy="1077218"/>
          </a:xfrm>
          <a:prstGeom prst="rect">
            <a:avLst/>
          </a:prstGeom>
        </p:spPr>
        <p:txBody>
          <a:bodyPr wrap="square">
            <a:spAutoFit/>
          </a:bodyPr>
          <a:lstStyle/>
          <a:p>
            <a:pPr algn="just"/>
            <a:r>
              <a:rPr lang="en-GB" sz="3200" b="1" dirty="0">
                <a:solidFill>
                  <a:srgbClr val="FFFF00"/>
                </a:solidFill>
                <a:latin typeface="Times New Roman" panose="02020603050405020304" pitchFamily="18" charset="0"/>
                <a:ea typeface="Times New Roman" panose="02020603050405020304" pitchFamily="18" charset="0"/>
              </a:rPr>
              <a:t>b</a:t>
            </a:r>
            <a:r>
              <a:rPr lang="en-GB" sz="3200" b="1" dirty="0" smtClean="0">
                <a:solidFill>
                  <a:srgbClr val="FFFF00"/>
                </a:solidFill>
                <a:latin typeface="Times New Roman" panose="02020603050405020304" pitchFamily="18" charset="0"/>
                <a:ea typeface="Times New Roman" panose="02020603050405020304" pitchFamily="18" charset="0"/>
              </a:rPr>
              <a:t>)</a:t>
            </a:r>
            <a:r>
              <a:rPr lang="en-GB" sz="3200" b="1" dirty="0" smtClean="0">
                <a:solidFill>
                  <a:srgbClr val="FFFF00"/>
                </a:solidFill>
                <a:effectLst/>
                <a:latin typeface="Times New Roman" panose="02020603050405020304" pitchFamily="18" charset="0"/>
                <a:ea typeface="Times New Roman" panose="02020603050405020304" pitchFamily="18" charset="0"/>
              </a:rPr>
              <a:t> We should recognise God in the affairs of the future</a:t>
            </a:r>
            <a:r>
              <a:rPr lang="en-GB" sz="3200" dirty="0" smtClean="0">
                <a:solidFill>
                  <a:srgbClr val="FFFF00"/>
                </a:solidFill>
                <a:effectLst/>
                <a:latin typeface="Times New Roman" panose="02020603050405020304" pitchFamily="18" charset="0"/>
                <a:ea typeface="Times New Roman" panose="02020603050405020304" pitchFamily="18" charset="0"/>
              </a:rPr>
              <a:t>,  	</a:t>
            </a:r>
          </a:p>
          <a:p>
            <a:pPr algn="just"/>
            <a:r>
              <a:rPr lang="en-GB" sz="3200" dirty="0">
                <a:solidFill>
                  <a:srgbClr val="FFFF00"/>
                </a:solidFill>
                <a:latin typeface="Times New Roman" panose="02020603050405020304" pitchFamily="18" charset="0"/>
                <a:ea typeface="Times New Roman" panose="02020603050405020304" pitchFamily="18" charset="0"/>
              </a:rPr>
              <a:t> </a:t>
            </a:r>
            <a:r>
              <a:rPr lang="en-GB" sz="3200" dirty="0" smtClean="0">
                <a:solidFill>
                  <a:srgbClr val="FFFF00"/>
                </a:solidFill>
                <a:latin typeface="Times New Roman" panose="02020603050405020304" pitchFamily="18" charset="0"/>
                <a:ea typeface="Times New Roman" panose="02020603050405020304" pitchFamily="18" charset="0"/>
              </a:rPr>
              <a:t>    </a:t>
            </a:r>
            <a:r>
              <a:rPr lang="en-GB" sz="3200" dirty="0" smtClean="0">
                <a:solidFill>
                  <a:srgbClr val="FFFFFF"/>
                </a:solidFill>
                <a:effectLst/>
                <a:latin typeface="Times New Roman" panose="02020603050405020304" pitchFamily="18" charset="0"/>
                <a:ea typeface="Times New Roman" panose="02020603050405020304" pitchFamily="18" charset="0"/>
              </a:rPr>
              <a:t>because God can only reveal His will to those who honour Him</a:t>
            </a:r>
            <a:endParaRPr lang="en-GB" sz="3200" dirty="0">
              <a:solidFill>
                <a:srgbClr val="FFFFFF"/>
              </a:solidFill>
            </a:endParaRPr>
          </a:p>
        </p:txBody>
      </p:sp>
      <p:sp>
        <p:nvSpPr>
          <p:cNvPr id="2" name="Rectangle 1"/>
          <p:cNvSpPr/>
          <p:nvPr/>
        </p:nvSpPr>
        <p:spPr>
          <a:xfrm>
            <a:off x="603201" y="4273453"/>
            <a:ext cx="10496208" cy="1569660"/>
          </a:xfrm>
          <a:prstGeom prst="rect">
            <a:avLst/>
          </a:prstGeom>
          <a:solidFill>
            <a:schemeClr val="bg1"/>
          </a:solidFill>
        </p:spPr>
        <p:txBody>
          <a:bodyPr wrap="square">
            <a:spAutoFit/>
          </a:bodyPr>
          <a:lstStyle/>
          <a:p>
            <a:pPr algn="just"/>
            <a:r>
              <a:rPr lang="en-GB" sz="3200" dirty="0" smtClean="0">
                <a:effectLst/>
                <a:latin typeface="Times New Roman" panose="02020603050405020304" pitchFamily="18" charset="0"/>
                <a:ea typeface="Times New Roman" panose="02020603050405020304" pitchFamily="18" charset="0"/>
              </a:rPr>
              <a:t>“…Those who honour me I will honour, but those who despise me will be disdained.” </a:t>
            </a:r>
          </a:p>
          <a:p>
            <a:pPr algn="just"/>
            <a:r>
              <a:rPr lang="en-GB" sz="3200" b="1" i="1" dirty="0" smtClean="0">
                <a:effectLst/>
                <a:latin typeface="Times New Roman" panose="02020603050405020304" pitchFamily="18" charset="0"/>
                <a:ea typeface="Times New Roman" panose="02020603050405020304" pitchFamily="18" charset="0"/>
              </a:rPr>
              <a:t>1 Samuel 2:30 (NIV)</a:t>
            </a:r>
            <a:r>
              <a:rPr lang="en-GB" sz="3200" dirty="0" smtClean="0">
                <a:effectLst/>
                <a:latin typeface="Times New Roman" panose="02020603050405020304" pitchFamily="18" charset="0"/>
                <a:ea typeface="Times New Roman" panose="02020603050405020304" pitchFamily="18" charset="0"/>
              </a:rPr>
              <a:t> </a:t>
            </a:r>
            <a:endParaRPr lang="en-GB"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49982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5" name="Rectangle 4"/>
          <p:cNvSpPr/>
          <p:nvPr/>
        </p:nvSpPr>
        <p:spPr>
          <a:xfrm>
            <a:off x="575065" y="797299"/>
            <a:ext cx="10789920" cy="2923877"/>
          </a:xfrm>
          <a:prstGeom prst="rect">
            <a:avLst/>
          </a:prstGeom>
          <a:solidFill>
            <a:schemeClr val="bg1"/>
          </a:solidFill>
        </p:spPr>
        <p:txBody>
          <a:bodyPr wrap="square">
            <a:spAutoFit/>
          </a:bodyPr>
          <a:lstStyle/>
          <a:p>
            <a:pPr algn="just"/>
            <a:r>
              <a:rPr lang="en-GB" sz="3200" dirty="0">
                <a:latin typeface="Times New Roman" panose="02020603050405020304" pitchFamily="18" charset="0"/>
                <a:cs typeface="Times New Roman" panose="02020603050405020304" pitchFamily="18" charset="0"/>
              </a:rPr>
              <a:t>“We should always say, or mean without saying, "All my plans must wait till the Lord sets before me an open door. If God permit, I will do this; but if the Lord will, I will stop, and do nothing. My strength shall be to sit still, unless the Master wishes me to go forward</a:t>
            </a:r>
            <a:r>
              <a:rPr lang="en-GB" sz="3200" dirty="0" smtClean="0">
                <a:latin typeface="Times New Roman" panose="02020603050405020304" pitchFamily="18" charset="0"/>
                <a:cs typeface="Times New Roman" panose="02020603050405020304" pitchFamily="18" charset="0"/>
              </a:rPr>
              <a:t>.”</a:t>
            </a:r>
          </a:p>
          <a:p>
            <a:pPr algn="just"/>
            <a:r>
              <a:rPr lang="en-GB" sz="2400" b="1" i="1" dirty="0" smtClean="0">
                <a:solidFill>
                  <a:srgbClr val="0033CC"/>
                </a:solidFill>
                <a:latin typeface="Times New Roman" panose="02020603050405020304" pitchFamily="18" charset="0"/>
                <a:cs typeface="Times New Roman" panose="02020603050405020304" pitchFamily="18" charset="0"/>
              </a:rPr>
              <a:t>C. Spurgeon.</a:t>
            </a:r>
            <a:endParaRPr lang="en-GB" sz="3200" i="1" dirty="0">
              <a:latin typeface="Times New Roman" panose="02020603050405020304" pitchFamily="18" charset="0"/>
              <a:cs typeface="Times New Roman" panose="02020603050405020304" pitchFamily="18" charset="0"/>
            </a:endParaRPr>
          </a:p>
        </p:txBody>
      </p:sp>
      <p:sp>
        <p:nvSpPr>
          <p:cNvPr id="3" name="Rectangle 2"/>
          <p:cNvSpPr/>
          <p:nvPr/>
        </p:nvSpPr>
        <p:spPr>
          <a:xfrm>
            <a:off x="1795210" y="4735509"/>
            <a:ext cx="8071440" cy="646331"/>
          </a:xfrm>
          <a:prstGeom prst="rect">
            <a:avLst/>
          </a:prstGeom>
        </p:spPr>
        <p:txBody>
          <a:bodyPr wrap="none">
            <a:spAutoFit/>
          </a:bodyPr>
          <a:lstStyle/>
          <a:p>
            <a:r>
              <a:rPr lang="en-GB" sz="3600" dirty="0" smtClean="0">
                <a:solidFill>
                  <a:srgbClr val="FFFFFF"/>
                </a:solidFill>
                <a:effectLst/>
                <a:latin typeface="Times New Roman" panose="02020603050405020304" pitchFamily="18" charset="0"/>
                <a:ea typeface="Times New Roman" panose="02020603050405020304" pitchFamily="18" charset="0"/>
              </a:rPr>
              <a:t>Are you willing to be a friend of the Lord?</a:t>
            </a:r>
            <a:endParaRPr lang="en-GB" sz="3600" dirty="0">
              <a:solidFill>
                <a:srgbClr val="FFFF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34905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9" name="Rectangle 8"/>
          <p:cNvSpPr/>
          <p:nvPr/>
        </p:nvSpPr>
        <p:spPr>
          <a:xfrm>
            <a:off x="209304" y="306364"/>
            <a:ext cx="11982696" cy="1077218"/>
          </a:xfrm>
          <a:prstGeom prst="rect">
            <a:avLst/>
          </a:prstGeom>
        </p:spPr>
        <p:txBody>
          <a:bodyPr wrap="square">
            <a:spAutoFit/>
          </a:bodyPr>
          <a:lstStyle/>
          <a:p>
            <a:pPr algn="just"/>
            <a:r>
              <a:rPr lang="en-GB" sz="3200" b="1" dirty="0" smtClean="0">
                <a:solidFill>
                  <a:srgbClr val="FFFF00"/>
                </a:solidFill>
                <a:latin typeface="Times New Roman" panose="02020603050405020304" pitchFamily="18" charset="0"/>
                <a:ea typeface="Times New Roman" panose="02020603050405020304" pitchFamily="18" charset="0"/>
              </a:rPr>
              <a:t>c)</a:t>
            </a:r>
            <a:r>
              <a:rPr lang="en-GB" sz="3200" b="1" dirty="0" smtClean="0">
                <a:solidFill>
                  <a:srgbClr val="FFFF00"/>
                </a:solidFill>
                <a:effectLst/>
                <a:latin typeface="Times New Roman" panose="02020603050405020304" pitchFamily="18" charset="0"/>
                <a:ea typeface="Times New Roman" panose="02020603050405020304" pitchFamily="18" charset="0"/>
              </a:rPr>
              <a:t> We should recognise God in the affairs of the future</a:t>
            </a:r>
            <a:r>
              <a:rPr lang="en-GB" sz="3200" dirty="0" smtClean="0">
                <a:solidFill>
                  <a:srgbClr val="FFFF00"/>
                </a:solidFill>
                <a:effectLst/>
                <a:latin typeface="Times New Roman" panose="02020603050405020304" pitchFamily="18" charset="0"/>
                <a:ea typeface="Times New Roman" panose="02020603050405020304" pitchFamily="18" charset="0"/>
              </a:rPr>
              <a:t>,  	</a:t>
            </a:r>
          </a:p>
          <a:p>
            <a:r>
              <a:rPr lang="en-GB" sz="320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 </a:t>
            </a:r>
            <a:r>
              <a:rPr lang="en-GB" sz="3200" dirty="0" smtClean="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    </a:t>
            </a:r>
            <a:r>
              <a:rPr lang="en-GB" sz="3200" dirty="0">
                <a:solidFill>
                  <a:srgbClr val="FFFFFF"/>
                </a:solidFill>
                <a:latin typeface="Times New Roman" panose="02020603050405020304" pitchFamily="18" charset="0"/>
                <a:cs typeface="Times New Roman" panose="02020603050405020304" pitchFamily="18" charset="0"/>
              </a:rPr>
              <a:t>because is only then that we will be ready to do His will in our lives.</a:t>
            </a:r>
          </a:p>
        </p:txBody>
      </p:sp>
      <p:sp>
        <p:nvSpPr>
          <p:cNvPr id="3" name="Rectangle 2"/>
          <p:cNvSpPr/>
          <p:nvPr/>
        </p:nvSpPr>
        <p:spPr>
          <a:xfrm>
            <a:off x="947225" y="1577667"/>
            <a:ext cx="9791112" cy="1077218"/>
          </a:xfrm>
          <a:prstGeom prst="rect">
            <a:avLst/>
          </a:prstGeom>
          <a:solidFill>
            <a:srgbClr val="FFCCFF"/>
          </a:solidFill>
        </p:spPr>
        <p:txBody>
          <a:bodyPr wrap="square">
            <a:spAutoFit/>
          </a:bodyPr>
          <a:lstStyle/>
          <a:p>
            <a:pPr algn="just"/>
            <a:r>
              <a:rPr lang="en-GB" sz="3200" dirty="0" smtClean="0">
                <a:effectLst/>
                <a:latin typeface="Times New Roman" panose="02020603050405020304" pitchFamily="18" charset="0"/>
                <a:ea typeface="Times New Roman" panose="02020603050405020304" pitchFamily="18" charset="0"/>
              </a:rPr>
              <a:t>We are called to live our lives by every word that proceeds from the mouth of God. </a:t>
            </a:r>
            <a:endParaRPr lang="en-GB" sz="32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5692" y="2848970"/>
            <a:ext cx="7310511" cy="2589139"/>
          </a:xfrm>
          <a:prstGeom prst="rect">
            <a:avLst/>
          </a:prstGeom>
        </p:spPr>
      </p:pic>
      <p:sp>
        <p:nvSpPr>
          <p:cNvPr id="7" name="Rectangle 6"/>
          <p:cNvSpPr/>
          <p:nvPr/>
        </p:nvSpPr>
        <p:spPr>
          <a:xfrm>
            <a:off x="3208438" y="5632194"/>
            <a:ext cx="5268686" cy="707886"/>
          </a:xfrm>
          <a:prstGeom prst="rect">
            <a:avLst/>
          </a:prstGeom>
          <a:solidFill>
            <a:srgbClr val="FFFF00"/>
          </a:solidFill>
        </p:spPr>
        <p:txBody>
          <a:bodyPr wrap="none">
            <a:spAutoFit/>
          </a:bodyPr>
          <a:lstStyle/>
          <a:p>
            <a:r>
              <a:rPr lang="en-GB" sz="4000" dirty="0" smtClean="0">
                <a:effectLst/>
                <a:latin typeface="Times New Roman" panose="02020603050405020304" pitchFamily="18" charset="0"/>
                <a:ea typeface="Times New Roman" panose="02020603050405020304" pitchFamily="18" charset="0"/>
              </a:rPr>
              <a:t>We are to trust and obey.</a:t>
            </a:r>
            <a:endParaRPr lang="en-GB"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54384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Rectangle 1"/>
          <p:cNvSpPr/>
          <p:nvPr/>
        </p:nvSpPr>
        <p:spPr>
          <a:xfrm>
            <a:off x="534573" y="899385"/>
            <a:ext cx="10972800" cy="1569660"/>
          </a:xfrm>
          <a:prstGeom prst="rect">
            <a:avLst/>
          </a:prstGeom>
          <a:solidFill>
            <a:schemeClr val="bg1"/>
          </a:solidFill>
        </p:spPr>
        <p:txBody>
          <a:bodyPr wrap="square">
            <a:spAutoFit/>
          </a:bodyPr>
          <a:lstStyle/>
          <a:p>
            <a:pPr algn="just"/>
            <a:r>
              <a:rPr lang="en-GB" sz="3200" b="1" i="1" dirty="0" smtClean="0">
                <a:effectLst/>
                <a:latin typeface="Times New Roman" panose="02020603050405020304" pitchFamily="18" charset="0"/>
                <a:ea typeface="Times New Roman" panose="02020603050405020304" pitchFamily="18" charset="0"/>
              </a:rPr>
              <a:t>1 Timothy 2:4 (NIV)</a:t>
            </a:r>
            <a:endParaRPr lang="en-GB" sz="3200" i="1" dirty="0" smtClean="0">
              <a:effectLst/>
              <a:latin typeface="Times New Roman" panose="02020603050405020304" pitchFamily="18" charset="0"/>
              <a:ea typeface="Times New Roman" panose="02020603050405020304" pitchFamily="18" charset="0"/>
            </a:endParaRPr>
          </a:p>
          <a:p>
            <a:pPr algn="just"/>
            <a:r>
              <a:rPr lang="en-GB" sz="3200" dirty="0" smtClean="0">
                <a:effectLst/>
                <a:latin typeface="Times New Roman" panose="02020603050405020304" pitchFamily="18" charset="0"/>
                <a:ea typeface="Times New Roman" panose="02020603050405020304" pitchFamily="18" charset="0"/>
              </a:rPr>
              <a:t>“who wants all people to be saved and to come to a knowledge of the truth”</a:t>
            </a:r>
            <a:endParaRPr lang="en-GB" sz="32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534573" y="3236800"/>
            <a:ext cx="10972800" cy="2062103"/>
          </a:xfrm>
          <a:prstGeom prst="rect">
            <a:avLst/>
          </a:prstGeom>
          <a:solidFill>
            <a:schemeClr val="bg1"/>
          </a:solidFill>
        </p:spPr>
        <p:txBody>
          <a:bodyPr wrap="square">
            <a:spAutoFit/>
          </a:bodyPr>
          <a:lstStyle/>
          <a:p>
            <a:pPr algn="just"/>
            <a:r>
              <a:rPr lang="en-GB" sz="3200" b="1" i="1" dirty="0" smtClean="0">
                <a:effectLst/>
                <a:latin typeface="Times New Roman" panose="02020603050405020304" pitchFamily="18" charset="0"/>
                <a:ea typeface="Times New Roman" panose="02020603050405020304" pitchFamily="18" charset="0"/>
              </a:rPr>
              <a:t>Ezekiel 18:23 (NLT)</a:t>
            </a:r>
            <a:endParaRPr lang="en-GB" sz="3200" dirty="0" smtClean="0">
              <a:effectLst/>
              <a:latin typeface="Times New Roman" panose="02020603050405020304" pitchFamily="18" charset="0"/>
              <a:ea typeface="Times New Roman" panose="02020603050405020304" pitchFamily="18" charset="0"/>
            </a:endParaRPr>
          </a:p>
          <a:p>
            <a:pPr algn="just"/>
            <a:r>
              <a:rPr lang="en-GB" sz="3200" dirty="0" smtClean="0">
                <a:effectLst/>
                <a:latin typeface="Times New Roman" panose="02020603050405020304" pitchFamily="18" charset="0"/>
                <a:ea typeface="Times New Roman" panose="02020603050405020304" pitchFamily="18" charset="0"/>
              </a:rPr>
              <a:t>“Do you think that I like to see wicked people die? says the Sovereign </a:t>
            </a:r>
            <a:r>
              <a:rPr lang="en-GB" sz="3200" cap="small" dirty="0" smtClean="0">
                <a:effectLst/>
                <a:latin typeface="Times New Roman" panose="02020603050405020304" pitchFamily="18" charset="0"/>
                <a:ea typeface="Times New Roman" panose="02020603050405020304" pitchFamily="18" charset="0"/>
              </a:rPr>
              <a:t>Lord</a:t>
            </a:r>
            <a:r>
              <a:rPr lang="en-GB" sz="3200" dirty="0" smtClean="0">
                <a:effectLst/>
                <a:latin typeface="Times New Roman" panose="02020603050405020304" pitchFamily="18" charset="0"/>
                <a:ea typeface="Times New Roman" panose="02020603050405020304" pitchFamily="18" charset="0"/>
              </a:rPr>
              <a:t>. Of course not! I want them </a:t>
            </a:r>
            <a:r>
              <a:rPr lang="en-GB" sz="3200" i="1" dirty="0" smtClean="0">
                <a:solidFill>
                  <a:srgbClr val="FF0000"/>
                </a:solidFill>
                <a:effectLst/>
                <a:latin typeface="Times New Roman" panose="02020603050405020304" pitchFamily="18" charset="0"/>
                <a:ea typeface="Times New Roman" panose="02020603050405020304" pitchFamily="18" charset="0"/>
              </a:rPr>
              <a:t>to turn from their wicked ways and live.</a:t>
            </a:r>
            <a:endParaRPr lang="en-GB" sz="3200" i="1"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3830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4" name="Rectangle 3"/>
          <p:cNvSpPr/>
          <p:nvPr/>
        </p:nvSpPr>
        <p:spPr>
          <a:xfrm>
            <a:off x="506438" y="915631"/>
            <a:ext cx="10972800" cy="2554545"/>
          </a:xfrm>
          <a:prstGeom prst="rect">
            <a:avLst/>
          </a:prstGeom>
          <a:solidFill>
            <a:schemeClr val="bg1"/>
          </a:solidFill>
        </p:spPr>
        <p:txBody>
          <a:bodyPr wrap="square">
            <a:spAutoFit/>
          </a:bodyPr>
          <a:lstStyle/>
          <a:p>
            <a:pPr algn="just"/>
            <a:r>
              <a:rPr lang="en-GB" sz="3200" b="1" i="1" dirty="0">
                <a:latin typeface="Times New Roman" panose="02020603050405020304" pitchFamily="18" charset="0"/>
                <a:cs typeface="Times New Roman" panose="02020603050405020304" pitchFamily="18" charset="0"/>
              </a:rPr>
              <a:t>Ezekiel 33:11 (NIV)</a:t>
            </a:r>
            <a:endParaRPr lang="en-GB" sz="3200" dirty="0">
              <a:latin typeface="Times New Roman" panose="02020603050405020304" pitchFamily="18" charset="0"/>
              <a:cs typeface="Times New Roman" panose="02020603050405020304" pitchFamily="18" charset="0"/>
            </a:endParaRPr>
          </a:p>
          <a:p>
            <a:pPr algn="just"/>
            <a:r>
              <a:rPr lang="en-GB" sz="3200" dirty="0">
                <a:latin typeface="Times New Roman" panose="02020603050405020304" pitchFamily="18" charset="0"/>
                <a:cs typeface="Times New Roman" panose="02020603050405020304" pitchFamily="18" charset="0"/>
              </a:rPr>
              <a:t>“Say to them, ‘As surely as I live, declares the Sovereign </a:t>
            </a:r>
            <a:r>
              <a:rPr lang="en-GB" sz="3200" cap="small" dirty="0">
                <a:latin typeface="Times New Roman" panose="02020603050405020304" pitchFamily="18" charset="0"/>
                <a:cs typeface="Times New Roman" panose="02020603050405020304" pitchFamily="18" charset="0"/>
              </a:rPr>
              <a:t>Lord</a:t>
            </a:r>
            <a:r>
              <a:rPr lang="en-GB" sz="3200" dirty="0">
                <a:latin typeface="Times New Roman" panose="02020603050405020304" pitchFamily="18" charset="0"/>
                <a:cs typeface="Times New Roman" panose="02020603050405020304" pitchFamily="18" charset="0"/>
              </a:rPr>
              <a:t>, I take no pleasure in the death of the wicked, but rather that they turn from their ways and live. </a:t>
            </a:r>
            <a:r>
              <a:rPr lang="en-GB" sz="3200" dirty="0">
                <a:solidFill>
                  <a:srgbClr val="FF0000"/>
                </a:solidFill>
                <a:latin typeface="Times New Roman" panose="02020603050405020304" pitchFamily="18" charset="0"/>
                <a:cs typeface="Times New Roman" panose="02020603050405020304" pitchFamily="18" charset="0"/>
              </a:rPr>
              <a:t>Turn! Turn </a:t>
            </a:r>
            <a:r>
              <a:rPr lang="en-GB" sz="3200" dirty="0">
                <a:latin typeface="Times New Roman" panose="02020603050405020304" pitchFamily="18" charset="0"/>
                <a:cs typeface="Times New Roman" panose="02020603050405020304" pitchFamily="18" charset="0"/>
              </a:rPr>
              <a:t>from your evil ways! Why will you die,..”</a:t>
            </a:r>
          </a:p>
        </p:txBody>
      </p:sp>
      <p:sp>
        <p:nvSpPr>
          <p:cNvPr id="3" name="Rectangle 2"/>
          <p:cNvSpPr/>
          <p:nvPr/>
        </p:nvSpPr>
        <p:spPr>
          <a:xfrm>
            <a:off x="956605" y="4301588"/>
            <a:ext cx="9694984" cy="1200329"/>
          </a:xfrm>
          <a:prstGeom prst="rect">
            <a:avLst/>
          </a:prstGeom>
        </p:spPr>
        <p:txBody>
          <a:bodyPr wrap="square">
            <a:spAutoFit/>
          </a:bodyPr>
          <a:lstStyle/>
          <a:p>
            <a:pPr algn="just"/>
            <a:r>
              <a:rPr lang="en-GB" sz="3600" dirty="0" smtClean="0">
                <a:solidFill>
                  <a:srgbClr val="FFFFFF"/>
                </a:solidFill>
                <a:effectLst/>
                <a:latin typeface="Times New Roman" panose="02020603050405020304" pitchFamily="18" charset="0"/>
                <a:ea typeface="Times New Roman" panose="02020603050405020304" pitchFamily="18" charset="0"/>
              </a:rPr>
              <a:t>His will is that people should be saved, and come to the knowledge of the truth.</a:t>
            </a:r>
            <a:endParaRPr lang="en-GB" sz="3600" dirty="0">
              <a:solidFill>
                <a:srgbClr val="FFFFFF"/>
              </a:solidFill>
            </a:endParaRPr>
          </a:p>
        </p:txBody>
      </p:sp>
    </p:spTree>
    <p:extLst>
      <p:ext uri="{BB962C8B-B14F-4D97-AF65-F5344CB8AC3E}">
        <p14:creationId xmlns:p14="http://schemas.microsoft.com/office/powerpoint/2010/main" val="3779462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Rectangle 1"/>
          <p:cNvSpPr/>
          <p:nvPr/>
        </p:nvSpPr>
        <p:spPr>
          <a:xfrm>
            <a:off x="586154" y="334500"/>
            <a:ext cx="12084148" cy="646331"/>
          </a:xfrm>
          <a:prstGeom prst="rect">
            <a:avLst/>
          </a:prstGeom>
        </p:spPr>
        <p:txBody>
          <a:bodyPr wrap="square">
            <a:spAutoFit/>
          </a:bodyPr>
          <a:lstStyle/>
          <a:p>
            <a:r>
              <a:rPr lang="en-GB" sz="3600" b="1" dirty="0">
                <a:solidFill>
                  <a:srgbClr val="FFFF00"/>
                </a:solidFill>
                <a:latin typeface="Times New Roman" panose="02020603050405020304" pitchFamily="18" charset="0"/>
                <a:cs typeface="Times New Roman" panose="02020603050405020304" pitchFamily="18" charset="0"/>
              </a:rPr>
              <a:t>III. </a:t>
            </a:r>
            <a:r>
              <a:rPr lang="en-GB" sz="3600" b="1" dirty="0" smtClean="0">
                <a:solidFill>
                  <a:srgbClr val="FFFF00"/>
                </a:solidFill>
                <a:latin typeface="Times New Roman" panose="02020603050405020304" pitchFamily="18" charset="0"/>
                <a:cs typeface="Times New Roman" panose="02020603050405020304" pitchFamily="18" charset="0"/>
              </a:rPr>
              <a:t>Boasting about anything is EVIL</a:t>
            </a:r>
            <a:endParaRPr lang="en-GB" sz="3600" dirty="0">
              <a:solidFill>
                <a:srgbClr val="FFFF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450166" y="1138535"/>
            <a:ext cx="10747717" cy="1569660"/>
          </a:xfrm>
          <a:prstGeom prst="rect">
            <a:avLst/>
          </a:prstGeom>
          <a:solidFill>
            <a:schemeClr val="bg1"/>
          </a:solidFill>
        </p:spPr>
        <p:txBody>
          <a:bodyPr wrap="square">
            <a:spAutoFit/>
          </a:bodyPr>
          <a:lstStyle/>
          <a:p>
            <a:pPr algn="just"/>
            <a:r>
              <a:rPr lang="en-GB" sz="3200" b="1" i="1" dirty="0" smtClean="0">
                <a:effectLst/>
                <a:latin typeface="Times New Roman" panose="02020603050405020304" pitchFamily="18" charset="0"/>
                <a:ea typeface="Times New Roman" panose="02020603050405020304" pitchFamily="18" charset="0"/>
              </a:rPr>
              <a:t>James 4:16 (NIV)</a:t>
            </a:r>
            <a:endParaRPr lang="en-GB" sz="3200" dirty="0" smtClean="0">
              <a:effectLst/>
              <a:latin typeface="Times New Roman" panose="02020603050405020304" pitchFamily="18" charset="0"/>
              <a:ea typeface="Times New Roman" panose="02020603050405020304" pitchFamily="18" charset="0"/>
            </a:endParaRPr>
          </a:p>
          <a:p>
            <a:pPr algn="just"/>
            <a:r>
              <a:rPr lang="en-GB" sz="3200" dirty="0" smtClean="0">
                <a:latin typeface="Times New Roman" panose="02020603050405020304" pitchFamily="18" charset="0"/>
                <a:cs typeface="Times New Roman" panose="02020603050405020304" pitchFamily="18" charset="0"/>
              </a:rPr>
              <a:t>“As </a:t>
            </a:r>
            <a:r>
              <a:rPr lang="en-GB" sz="3200" dirty="0">
                <a:latin typeface="Times New Roman" panose="02020603050405020304" pitchFamily="18" charset="0"/>
                <a:cs typeface="Times New Roman" panose="02020603050405020304" pitchFamily="18" charset="0"/>
              </a:rPr>
              <a:t>it is, you boast in your arrogant schemes. All such boasting is </a:t>
            </a:r>
            <a:r>
              <a:rPr lang="en-GB" sz="3200" b="1" i="1" dirty="0">
                <a:solidFill>
                  <a:srgbClr val="FF0000"/>
                </a:solidFill>
                <a:latin typeface="Times New Roman" panose="02020603050405020304" pitchFamily="18" charset="0"/>
                <a:cs typeface="Times New Roman" panose="02020603050405020304" pitchFamily="18" charset="0"/>
              </a:rPr>
              <a:t>evil</a:t>
            </a:r>
            <a:r>
              <a:rPr lang="en-GB" sz="3200" dirty="0" smtClean="0">
                <a:latin typeface="Times New Roman" panose="02020603050405020304" pitchFamily="18" charset="0"/>
                <a:cs typeface="Times New Roman" panose="02020603050405020304" pitchFamily="18" charset="0"/>
              </a:rPr>
              <a:t>.”</a:t>
            </a:r>
            <a:endParaRPr lang="en-GB" sz="3200" dirty="0">
              <a:latin typeface="Times New Roman" panose="02020603050405020304" pitchFamily="18" charset="0"/>
              <a:cs typeface="Times New Roman" panose="02020603050405020304" pitchFamily="18" charset="0"/>
            </a:endParaRPr>
          </a:p>
        </p:txBody>
      </p:sp>
      <p:sp>
        <p:nvSpPr>
          <p:cNvPr id="3" name="Rectangle 2"/>
          <p:cNvSpPr/>
          <p:nvPr/>
        </p:nvSpPr>
        <p:spPr>
          <a:xfrm>
            <a:off x="4305704" y="3033319"/>
            <a:ext cx="1556836" cy="646331"/>
          </a:xfrm>
          <a:prstGeom prst="rect">
            <a:avLst/>
          </a:prstGeom>
        </p:spPr>
        <p:txBody>
          <a:bodyPr wrap="none">
            <a:spAutoFit/>
          </a:bodyPr>
          <a:lstStyle/>
          <a:p>
            <a:r>
              <a:rPr lang="en-GB" sz="3600" b="1" dirty="0" smtClean="0">
                <a:solidFill>
                  <a:schemeClr val="bg1"/>
                </a:solidFill>
                <a:effectLst/>
                <a:latin typeface="Times New Roman" panose="02020603050405020304" pitchFamily="18" charset="0"/>
                <a:ea typeface="Times New Roman" panose="02020603050405020304" pitchFamily="18" charset="0"/>
              </a:rPr>
              <a:t>“Evil” </a:t>
            </a:r>
            <a:endParaRPr lang="en-GB" sz="3600" b="1" dirty="0">
              <a:solidFill>
                <a:schemeClr val="bg1"/>
              </a:solidFill>
            </a:endParaRPr>
          </a:p>
        </p:txBody>
      </p:sp>
      <p:sp>
        <p:nvSpPr>
          <p:cNvPr id="9" name="Rectangle 8"/>
          <p:cNvSpPr/>
          <p:nvPr/>
        </p:nvSpPr>
        <p:spPr>
          <a:xfrm>
            <a:off x="4833091" y="4004774"/>
            <a:ext cx="502061" cy="646331"/>
          </a:xfrm>
          <a:prstGeom prst="rect">
            <a:avLst/>
          </a:prstGeom>
          <a:solidFill>
            <a:schemeClr val="bg1"/>
          </a:solidFill>
        </p:spPr>
        <p:txBody>
          <a:bodyPr wrap="none">
            <a:spAutoFit/>
          </a:bodyPr>
          <a:lstStyle/>
          <a:p>
            <a:r>
              <a:rPr lang="en-GB" sz="3600" dirty="0" smtClean="0">
                <a:solidFill>
                  <a:srgbClr val="FF0000"/>
                </a:solidFill>
                <a:effectLst/>
                <a:latin typeface="Times New Roman" panose="02020603050405020304" pitchFamily="18" charset="0"/>
                <a:ea typeface="Times New Roman" panose="02020603050405020304" pitchFamily="18" charset="0"/>
              </a:rPr>
              <a:t>ↆ</a:t>
            </a:r>
            <a:endParaRPr lang="en-GB" sz="3600" dirty="0">
              <a:solidFill>
                <a:srgbClr val="FF0000"/>
              </a:solidFill>
            </a:endParaRPr>
          </a:p>
        </p:txBody>
      </p:sp>
      <p:sp>
        <p:nvSpPr>
          <p:cNvPr id="4" name="Rectangle 3"/>
          <p:cNvSpPr/>
          <p:nvPr/>
        </p:nvSpPr>
        <p:spPr>
          <a:xfrm>
            <a:off x="1166287" y="5241946"/>
            <a:ext cx="1236236" cy="646331"/>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none">
            <a:spAutoFit/>
          </a:bodyPr>
          <a:lstStyle/>
          <a:p>
            <a:r>
              <a:rPr lang="en-GB" sz="3600" dirty="0">
                <a:latin typeface="Times New Roman" panose="02020603050405020304" pitchFamily="18" charset="0"/>
                <a:ea typeface="Times New Roman" panose="02020603050405020304" pitchFamily="18" charset="0"/>
              </a:rPr>
              <a:t>H</a:t>
            </a:r>
            <a:r>
              <a:rPr lang="en-GB" sz="3600" dirty="0" smtClean="0">
                <a:effectLst/>
                <a:latin typeface="Times New Roman" panose="02020603050405020304" pitchFamily="18" charset="0"/>
                <a:ea typeface="Times New Roman" panose="02020603050405020304" pitchFamily="18" charset="0"/>
              </a:rPr>
              <a:t>arm</a:t>
            </a:r>
            <a:endParaRPr lang="en-GB" sz="3600" dirty="0"/>
          </a:p>
        </p:txBody>
      </p:sp>
      <p:sp>
        <p:nvSpPr>
          <p:cNvPr id="5" name="Rectangle 4"/>
          <p:cNvSpPr/>
          <p:nvPr/>
        </p:nvSpPr>
        <p:spPr>
          <a:xfrm>
            <a:off x="3293889" y="5241946"/>
            <a:ext cx="1031051" cy="646331"/>
          </a:xfrm>
          <a:prstGeom prst="rect">
            <a:avLst/>
          </a:prstGeom>
          <a:solidFill>
            <a:srgbClr val="FFFFCC"/>
          </a:solidFill>
        </p:spPr>
        <p:txBody>
          <a:bodyPr wrap="none">
            <a:spAutoFit/>
          </a:bodyPr>
          <a:lstStyle/>
          <a:p>
            <a:r>
              <a:rPr lang="en-GB" sz="3600" dirty="0">
                <a:latin typeface="Times New Roman" panose="02020603050405020304" pitchFamily="18" charset="0"/>
                <a:ea typeface="Times New Roman" panose="02020603050405020304" pitchFamily="18" charset="0"/>
              </a:rPr>
              <a:t>H</a:t>
            </a:r>
            <a:r>
              <a:rPr lang="en-GB" sz="3600" dirty="0" smtClean="0">
                <a:effectLst/>
                <a:latin typeface="Times New Roman" panose="02020603050405020304" pitchFamily="18" charset="0"/>
                <a:ea typeface="Times New Roman" panose="02020603050405020304" pitchFamily="18" charset="0"/>
              </a:rPr>
              <a:t>urt</a:t>
            </a:r>
            <a:endParaRPr lang="en-GB" sz="3600" dirty="0"/>
          </a:p>
        </p:txBody>
      </p:sp>
      <p:sp>
        <p:nvSpPr>
          <p:cNvPr id="10" name="Rectangle 9"/>
          <p:cNvSpPr/>
          <p:nvPr/>
        </p:nvSpPr>
        <p:spPr>
          <a:xfrm>
            <a:off x="5494490" y="5234465"/>
            <a:ext cx="1313180" cy="646331"/>
          </a:xfrm>
          <a:prstGeom prst="rect">
            <a:avLst/>
          </a:prstGeom>
          <a:solidFill>
            <a:schemeClr val="bg1"/>
          </a:solidFill>
        </p:spPr>
        <p:txBody>
          <a:bodyPr wrap="none">
            <a:spAutoFit/>
          </a:bodyPr>
          <a:lstStyle/>
          <a:p>
            <a:r>
              <a:rPr lang="en-GB" sz="3600" dirty="0">
                <a:latin typeface="Times New Roman" panose="02020603050405020304" pitchFamily="18" charset="0"/>
                <a:ea typeface="Times New Roman" panose="02020603050405020304" pitchFamily="18" charset="0"/>
              </a:rPr>
              <a:t>I</a:t>
            </a:r>
            <a:r>
              <a:rPr lang="en-GB" sz="3600" dirty="0" smtClean="0">
                <a:effectLst/>
                <a:latin typeface="Times New Roman" panose="02020603050405020304" pitchFamily="18" charset="0"/>
                <a:ea typeface="Times New Roman" panose="02020603050405020304" pitchFamily="18" charset="0"/>
              </a:rPr>
              <a:t>njury</a:t>
            </a:r>
            <a:endParaRPr lang="en-GB" sz="3600" dirty="0"/>
          </a:p>
        </p:txBody>
      </p:sp>
      <p:sp>
        <p:nvSpPr>
          <p:cNvPr id="11" name="Rectangle 10"/>
          <p:cNvSpPr/>
          <p:nvPr/>
        </p:nvSpPr>
        <p:spPr>
          <a:xfrm>
            <a:off x="8140409" y="5241946"/>
            <a:ext cx="2339102" cy="646331"/>
          </a:xfrm>
          <a:prstGeom prst="rect">
            <a:avLst/>
          </a:prstGeom>
          <a:solidFill>
            <a:srgbClr val="CCFFCC"/>
          </a:solidFill>
        </p:spPr>
        <p:txBody>
          <a:bodyPr wrap="none">
            <a:spAutoFit/>
          </a:bodyPr>
          <a:lstStyle/>
          <a:p>
            <a:r>
              <a:rPr lang="en-GB" sz="3600" dirty="0">
                <a:latin typeface="Times New Roman" panose="02020603050405020304" pitchFamily="18" charset="0"/>
                <a:ea typeface="Times New Roman" panose="02020603050405020304" pitchFamily="18" charset="0"/>
              </a:rPr>
              <a:t>D</a:t>
            </a:r>
            <a:r>
              <a:rPr lang="en-GB" sz="3600" dirty="0" smtClean="0">
                <a:effectLst/>
                <a:latin typeface="Times New Roman" panose="02020603050405020304" pitchFamily="18" charset="0"/>
                <a:ea typeface="Times New Roman" panose="02020603050405020304" pitchFamily="18" charset="0"/>
              </a:rPr>
              <a:t>estruction</a:t>
            </a:r>
            <a:endParaRPr lang="en-GB" sz="3600" dirty="0"/>
          </a:p>
        </p:txBody>
      </p:sp>
    </p:spTree>
    <p:extLst>
      <p:ext uri="{BB962C8B-B14F-4D97-AF65-F5344CB8AC3E}">
        <p14:creationId xmlns:p14="http://schemas.microsoft.com/office/powerpoint/2010/main" val="1862252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Vertical)">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down)">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fill="hold"/>
                                        <p:tgtEl>
                                          <p:spTgt spid="4"/>
                                        </p:tgtEl>
                                        <p:attrNameLst>
                                          <p:attrName>ppt_x</p:attrName>
                                        </p:attrNameLst>
                                      </p:cBhvr>
                                      <p:tavLst>
                                        <p:tav tm="0">
                                          <p:val>
                                            <p:strVal val="#ppt_x"/>
                                          </p:val>
                                        </p:tav>
                                        <p:tav tm="100000">
                                          <p:val>
                                            <p:strVal val="#ppt_x"/>
                                          </p:val>
                                        </p:tav>
                                      </p:tavLst>
                                    </p:anim>
                                    <p:anim calcmode="lin" valueType="num">
                                      <p:cBhvr additive="base">
                                        <p:cTn id="3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arn(inVertical)">
                                      <p:cBhvr>
                                        <p:cTn id="35" dur="5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ipe(down)">
                                      <p:cBhvr>
                                        <p:cTn id="40" dur="500"/>
                                        <p:tgtEl>
                                          <p:spTgt spid="10"/>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3" grpId="0"/>
      <p:bldP spid="9" grpId="0" animBg="1"/>
      <p:bldP spid="4" grpId="0" animBg="1"/>
      <p:bldP spid="5" grpId="0" animBg="1"/>
      <p:bldP spid="10" grpId="0" animBg="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Rectangle 1"/>
          <p:cNvSpPr/>
          <p:nvPr/>
        </p:nvSpPr>
        <p:spPr>
          <a:xfrm>
            <a:off x="586154" y="334500"/>
            <a:ext cx="12084148" cy="646331"/>
          </a:xfrm>
          <a:prstGeom prst="rect">
            <a:avLst/>
          </a:prstGeom>
        </p:spPr>
        <p:txBody>
          <a:bodyPr wrap="square">
            <a:spAutoFit/>
          </a:bodyPr>
          <a:lstStyle/>
          <a:p>
            <a:r>
              <a:rPr lang="en-GB" sz="3600" b="1" dirty="0">
                <a:solidFill>
                  <a:srgbClr val="FFFF00"/>
                </a:solidFill>
                <a:latin typeface="Times New Roman" panose="02020603050405020304" pitchFamily="18" charset="0"/>
                <a:cs typeface="Times New Roman" panose="02020603050405020304" pitchFamily="18" charset="0"/>
              </a:rPr>
              <a:t>IV. </a:t>
            </a:r>
            <a:r>
              <a:rPr lang="en-GB" sz="3600" b="1" dirty="0" smtClean="0">
                <a:solidFill>
                  <a:srgbClr val="FFFF00"/>
                </a:solidFill>
                <a:latin typeface="Times New Roman" panose="02020603050405020304" pitchFamily="18" charset="0"/>
                <a:cs typeface="Times New Roman" panose="02020603050405020304" pitchFamily="18" charset="0"/>
              </a:rPr>
              <a:t>Using the Present is our </a:t>
            </a:r>
            <a:r>
              <a:rPr lang="en-GB" sz="3600" b="1" dirty="0">
                <a:solidFill>
                  <a:srgbClr val="FFFF00"/>
                </a:solidFill>
                <a:latin typeface="Times New Roman" panose="02020603050405020304" pitchFamily="18" charset="0"/>
                <a:cs typeface="Times New Roman" panose="02020603050405020304" pitchFamily="18" charset="0"/>
              </a:rPr>
              <a:t>DUTY. </a:t>
            </a:r>
            <a:endParaRPr lang="en-GB" sz="3600" dirty="0">
              <a:solidFill>
                <a:srgbClr val="FFFF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450166" y="1138535"/>
            <a:ext cx="10747717" cy="1569660"/>
          </a:xfrm>
          <a:prstGeom prst="rect">
            <a:avLst/>
          </a:prstGeom>
          <a:solidFill>
            <a:schemeClr val="bg1"/>
          </a:solidFill>
        </p:spPr>
        <p:txBody>
          <a:bodyPr wrap="square">
            <a:spAutoFit/>
          </a:bodyPr>
          <a:lstStyle/>
          <a:p>
            <a:pPr algn="just"/>
            <a:r>
              <a:rPr lang="en-GB" sz="3200" b="1" i="1" dirty="0" smtClean="0">
                <a:effectLst/>
                <a:latin typeface="Times New Roman" panose="02020603050405020304" pitchFamily="18" charset="0"/>
                <a:ea typeface="Times New Roman" panose="02020603050405020304" pitchFamily="18" charset="0"/>
              </a:rPr>
              <a:t>James 4:17 (NIV)</a:t>
            </a:r>
            <a:endParaRPr lang="en-GB" sz="3200" dirty="0" smtClean="0">
              <a:effectLst/>
              <a:latin typeface="Times New Roman" panose="02020603050405020304" pitchFamily="18" charset="0"/>
              <a:ea typeface="Times New Roman" panose="02020603050405020304" pitchFamily="18" charset="0"/>
            </a:endParaRPr>
          </a:p>
          <a:p>
            <a:pPr algn="just"/>
            <a:r>
              <a:rPr lang="en-GB" sz="3200" dirty="0" smtClean="0">
                <a:latin typeface="Times New Roman" panose="02020603050405020304" pitchFamily="18" charset="0"/>
                <a:cs typeface="Times New Roman" panose="02020603050405020304" pitchFamily="18" charset="0"/>
              </a:rPr>
              <a:t>“If </a:t>
            </a:r>
            <a:r>
              <a:rPr lang="en-GB" sz="3200" dirty="0">
                <a:latin typeface="Times New Roman" panose="02020603050405020304" pitchFamily="18" charset="0"/>
                <a:cs typeface="Times New Roman" panose="02020603050405020304" pitchFamily="18" charset="0"/>
              </a:rPr>
              <a:t>anyone, then, knows the good they ought to do and doesn’t do it, it is </a:t>
            </a:r>
            <a:r>
              <a:rPr lang="en-GB" sz="3200" b="1" dirty="0">
                <a:solidFill>
                  <a:srgbClr val="FF0000"/>
                </a:solidFill>
                <a:latin typeface="Times New Roman" panose="02020603050405020304" pitchFamily="18" charset="0"/>
                <a:cs typeface="Times New Roman" panose="02020603050405020304" pitchFamily="18" charset="0"/>
              </a:rPr>
              <a:t>sin</a:t>
            </a:r>
            <a:r>
              <a:rPr lang="en-GB" sz="3200" dirty="0">
                <a:latin typeface="Times New Roman" panose="02020603050405020304" pitchFamily="18" charset="0"/>
                <a:cs typeface="Times New Roman" panose="02020603050405020304" pitchFamily="18" charset="0"/>
              </a:rPr>
              <a:t> for them</a:t>
            </a:r>
            <a:r>
              <a:rPr lang="en-GB" sz="3200" dirty="0" smtClean="0">
                <a:latin typeface="Times New Roman" panose="02020603050405020304" pitchFamily="18" charset="0"/>
                <a:cs typeface="Times New Roman" panose="02020603050405020304" pitchFamily="18" charset="0"/>
              </a:rPr>
              <a:t>.”</a:t>
            </a:r>
            <a:endParaRPr lang="en-GB" sz="3200" dirty="0">
              <a:latin typeface="Times New Roman" panose="02020603050405020304" pitchFamily="18" charset="0"/>
              <a:cs typeface="Times New Roman" panose="02020603050405020304" pitchFamily="18" charset="0"/>
            </a:endParaRPr>
          </a:p>
        </p:txBody>
      </p:sp>
      <p:sp>
        <p:nvSpPr>
          <p:cNvPr id="3" name="Rectangle 2"/>
          <p:cNvSpPr/>
          <p:nvPr/>
        </p:nvSpPr>
        <p:spPr>
          <a:xfrm>
            <a:off x="698695" y="3119902"/>
            <a:ext cx="10499188" cy="1384995"/>
          </a:xfrm>
          <a:prstGeom prst="rect">
            <a:avLst/>
          </a:prstGeom>
          <a:solidFill>
            <a:schemeClr val="bg1"/>
          </a:solidFill>
        </p:spPr>
        <p:txBody>
          <a:bodyPr wrap="square">
            <a:spAutoFit/>
          </a:bodyPr>
          <a:lstStyle/>
          <a:p>
            <a:r>
              <a:rPr lang="en-GB" sz="3200" dirty="0" smtClean="0">
                <a:effectLst/>
                <a:latin typeface="Times New Roman" panose="02020603050405020304" pitchFamily="18" charset="0"/>
                <a:ea typeface="Times New Roman" panose="02020603050405020304" pitchFamily="18" charset="0"/>
              </a:rPr>
              <a:t>“</a:t>
            </a:r>
            <a:r>
              <a:rPr lang="en-GB" sz="3200" b="1" dirty="0" smtClean="0">
                <a:solidFill>
                  <a:srgbClr val="FF0000"/>
                </a:solidFill>
                <a:effectLst/>
                <a:latin typeface="Times New Roman" panose="02020603050405020304" pitchFamily="18" charset="0"/>
                <a:ea typeface="Times New Roman" panose="02020603050405020304" pitchFamily="18" charset="0"/>
              </a:rPr>
              <a:t>Sin</a:t>
            </a:r>
            <a:r>
              <a:rPr lang="en-GB" sz="3200" dirty="0" smtClean="0">
                <a:effectLst/>
                <a:latin typeface="Times New Roman" panose="02020603050405020304" pitchFamily="18" charset="0"/>
                <a:ea typeface="Times New Roman" panose="02020603050405020304" pitchFamily="18" charset="0"/>
              </a:rPr>
              <a:t> consists not only in doing evil, but in failing to do the good we know”</a:t>
            </a:r>
          </a:p>
          <a:p>
            <a:r>
              <a:rPr lang="en-GB" sz="2000" b="1" dirty="0">
                <a:solidFill>
                  <a:srgbClr val="0033CC"/>
                </a:solidFill>
                <a:latin typeface="Times New Roman" panose="02020603050405020304" pitchFamily="18" charset="0"/>
                <a:cs typeface="Times New Roman" panose="02020603050405020304" pitchFamily="18" charset="0"/>
              </a:rPr>
              <a:t>F. Davidson, A. M. </a:t>
            </a:r>
            <a:r>
              <a:rPr lang="en-GB" sz="2000" b="1" dirty="0" err="1">
                <a:solidFill>
                  <a:srgbClr val="0033CC"/>
                </a:solidFill>
                <a:latin typeface="Times New Roman" panose="02020603050405020304" pitchFamily="18" charset="0"/>
                <a:cs typeface="Times New Roman" panose="02020603050405020304" pitchFamily="18" charset="0"/>
              </a:rPr>
              <a:t>Stibbs</a:t>
            </a:r>
            <a:r>
              <a:rPr lang="en-GB" sz="2000" b="1" dirty="0">
                <a:solidFill>
                  <a:srgbClr val="0033CC"/>
                </a:solidFill>
                <a:latin typeface="Times New Roman" panose="02020603050405020304" pitchFamily="18" charset="0"/>
                <a:cs typeface="Times New Roman" panose="02020603050405020304" pitchFamily="18" charset="0"/>
              </a:rPr>
              <a:t> and E. F. </a:t>
            </a:r>
            <a:r>
              <a:rPr lang="en-GB" sz="2000" b="1" dirty="0" err="1">
                <a:solidFill>
                  <a:srgbClr val="0033CC"/>
                </a:solidFill>
                <a:latin typeface="Times New Roman" panose="02020603050405020304" pitchFamily="18" charset="0"/>
                <a:cs typeface="Times New Roman" panose="02020603050405020304" pitchFamily="18" charset="0"/>
              </a:rPr>
              <a:t>Kevan</a:t>
            </a:r>
            <a:endParaRPr lang="en-GB" sz="2000" b="1" dirty="0">
              <a:solidFill>
                <a:srgbClr val="0033CC"/>
              </a:solidFill>
              <a:latin typeface="Times New Roman" panose="02020603050405020304" pitchFamily="18" charset="0"/>
              <a:cs typeface="Times New Roman" panose="02020603050405020304" pitchFamily="18" charset="0"/>
            </a:endParaRPr>
          </a:p>
        </p:txBody>
      </p:sp>
      <p:sp>
        <p:nvSpPr>
          <p:cNvPr id="4" name="Rectangle 3"/>
          <p:cNvSpPr/>
          <p:nvPr/>
        </p:nvSpPr>
        <p:spPr>
          <a:xfrm>
            <a:off x="914747" y="5284149"/>
            <a:ext cx="10283136" cy="646331"/>
          </a:xfrm>
          <a:prstGeom prst="rect">
            <a:avLst/>
          </a:prstGeom>
        </p:spPr>
        <p:txBody>
          <a:bodyPr wrap="none">
            <a:spAutoFit/>
          </a:bodyPr>
          <a:lstStyle/>
          <a:p>
            <a:r>
              <a:rPr lang="en-GB" sz="3600" dirty="0" smtClean="0">
                <a:solidFill>
                  <a:schemeClr val="bg1"/>
                </a:solidFill>
                <a:effectLst/>
                <a:latin typeface="Times New Roman" panose="02020603050405020304" pitchFamily="18" charset="0"/>
                <a:ea typeface="Times New Roman" panose="02020603050405020304" pitchFamily="18" charset="0"/>
              </a:rPr>
              <a:t>It is sinful to delay our obedience to the Word of God. </a:t>
            </a:r>
            <a:endParaRPr lang="en-GB" sz="36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79630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Vertical)">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anim calcmode="lin" valueType="num">
                                      <p:cBhvr>
                                        <p:cTn id="25" dur="1000" fill="hold"/>
                                        <p:tgtEl>
                                          <p:spTgt spid="4"/>
                                        </p:tgtEl>
                                        <p:attrNameLst>
                                          <p:attrName>ppt_x</p:attrName>
                                        </p:attrNameLst>
                                      </p:cBhvr>
                                      <p:tavLst>
                                        <p:tav tm="0">
                                          <p:val>
                                            <p:strVal val="#ppt_x"/>
                                          </p:val>
                                        </p:tav>
                                        <p:tav tm="100000">
                                          <p:val>
                                            <p:strVal val="#ppt_x"/>
                                          </p:val>
                                        </p:tav>
                                      </p:tavLst>
                                    </p:anim>
                                    <p:anim calcmode="lin" valueType="num">
                                      <p:cBhvr>
                                        <p:cTn id="2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3" grpId="0" animBg="1"/>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3745" y="207596"/>
            <a:ext cx="4684375" cy="2732552"/>
          </a:xfrm>
          <a:prstGeom prst="rect">
            <a:avLst/>
          </a:prstGeom>
        </p:spPr>
      </p:pic>
      <p:sp>
        <p:nvSpPr>
          <p:cNvPr id="7" name="Rectangle 6"/>
          <p:cNvSpPr/>
          <p:nvPr/>
        </p:nvSpPr>
        <p:spPr>
          <a:xfrm>
            <a:off x="520506" y="3152394"/>
            <a:ext cx="10972800" cy="2554545"/>
          </a:xfrm>
          <a:prstGeom prst="rect">
            <a:avLst/>
          </a:prstGeom>
          <a:solidFill>
            <a:schemeClr val="bg1"/>
          </a:solidFill>
        </p:spPr>
        <p:txBody>
          <a:bodyPr wrap="square">
            <a:spAutoFit/>
          </a:bodyPr>
          <a:lstStyle/>
          <a:p>
            <a:pPr algn="just"/>
            <a:r>
              <a:rPr lang="en-GB" sz="3200" b="1" i="1" dirty="0">
                <a:latin typeface="Times New Roman" panose="02020603050405020304" pitchFamily="18" charset="0"/>
                <a:cs typeface="Times New Roman" panose="02020603050405020304" pitchFamily="18" charset="0"/>
              </a:rPr>
              <a:t>Ezekiel 33:11 (NIV)</a:t>
            </a:r>
            <a:endParaRPr lang="en-GB" sz="3200" dirty="0">
              <a:latin typeface="Times New Roman" panose="02020603050405020304" pitchFamily="18" charset="0"/>
              <a:cs typeface="Times New Roman" panose="02020603050405020304" pitchFamily="18" charset="0"/>
            </a:endParaRPr>
          </a:p>
          <a:p>
            <a:pPr algn="just"/>
            <a:r>
              <a:rPr lang="en-GB" sz="3200" dirty="0">
                <a:latin typeface="Times New Roman" panose="02020603050405020304" pitchFamily="18" charset="0"/>
                <a:cs typeface="Times New Roman" panose="02020603050405020304" pitchFamily="18" charset="0"/>
              </a:rPr>
              <a:t>“Say to them, ‘As surely as I live, declares the Sovereign </a:t>
            </a:r>
            <a:r>
              <a:rPr lang="en-GB" sz="3200" cap="small" dirty="0">
                <a:latin typeface="Times New Roman" panose="02020603050405020304" pitchFamily="18" charset="0"/>
                <a:cs typeface="Times New Roman" panose="02020603050405020304" pitchFamily="18" charset="0"/>
              </a:rPr>
              <a:t>Lord</a:t>
            </a:r>
            <a:r>
              <a:rPr lang="en-GB" sz="3200" dirty="0">
                <a:latin typeface="Times New Roman" panose="02020603050405020304" pitchFamily="18" charset="0"/>
                <a:cs typeface="Times New Roman" panose="02020603050405020304" pitchFamily="18" charset="0"/>
              </a:rPr>
              <a:t>, I take no pleasure in the death of the wicked, but rather that they turn from their ways and live. </a:t>
            </a:r>
            <a:r>
              <a:rPr lang="en-GB" sz="3200" dirty="0">
                <a:solidFill>
                  <a:srgbClr val="FF0000"/>
                </a:solidFill>
                <a:latin typeface="Times New Roman" panose="02020603050405020304" pitchFamily="18" charset="0"/>
                <a:cs typeface="Times New Roman" panose="02020603050405020304" pitchFamily="18" charset="0"/>
              </a:rPr>
              <a:t>Turn! Turn </a:t>
            </a:r>
            <a:r>
              <a:rPr lang="en-GB" sz="3200" dirty="0">
                <a:latin typeface="Times New Roman" panose="02020603050405020304" pitchFamily="18" charset="0"/>
                <a:cs typeface="Times New Roman" panose="02020603050405020304" pitchFamily="18" charset="0"/>
              </a:rPr>
              <a:t>from your evil ways! Why will you die,..”</a:t>
            </a:r>
          </a:p>
        </p:txBody>
      </p:sp>
      <p:sp>
        <p:nvSpPr>
          <p:cNvPr id="8" name="Rectangle 7"/>
          <p:cNvSpPr/>
          <p:nvPr/>
        </p:nvSpPr>
        <p:spPr>
          <a:xfrm>
            <a:off x="1432577" y="6057873"/>
            <a:ext cx="9148658" cy="646331"/>
          </a:xfrm>
          <a:prstGeom prst="rect">
            <a:avLst/>
          </a:prstGeom>
        </p:spPr>
        <p:txBody>
          <a:bodyPr wrap="none">
            <a:spAutoFit/>
          </a:bodyPr>
          <a:lstStyle/>
          <a:p>
            <a:r>
              <a:rPr lang="en-GB" sz="3600" dirty="0" smtClean="0">
                <a:solidFill>
                  <a:schemeClr val="bg1"/>
                </a:solidFill>
                <a:effectLst/>
                <a:latin typeface="Times New Roman" panose="02020603050405020304" pitchFamily="18" charset="0"/>
                <a:ea typeface="Times New Roman" panose="02020603050405020304" pitchFamily="18" charset="0"/>
              </a:rPr>
              <a:t>Do not </a:t>
            </a:r>
            <a:r>
              <a:rPr lang="en-GB" sz="3600" b="1" i="1" dirty="0" smtClean="0">
                <a:solidFill>
                  <a:schemeClr val="bg1"/>
                </a:solidFill>
                <a:effectLst/>
                <a:latin typeface="Times New Roman" panose="02020603050405020304" pitchFamily="18" charset="0"/>
                <a:ea typeface="Times New Roman" panose="02020603050405020304" pitchFamily="18" charset="0"/>
              </a:rPr>
              <a:t>procrastinate</a:t>
            </a:r>
            <a:r>
              <a:rPr lang="en-GB" sz="3600" dirty="0" smtClean="0">
                <a:solidFill>
                  <a:schemeClr val="bg1"/>
                </a:solidFill>
                <a:effectLst/>
                <a:latin typeface="Times New Roman" panose="02020603050405020304" pitchFamily="18" charset="0"/>
                <a:ea typeface="Times New Roman" panose="02020603050405020304" pitchFamily="18" charset="0"/>
              </a:rPr>
              <a:t> the day of </a:t>
            </a:r>
            <a:r>
              <a:rPr lang="en-GB" sz="3600" b="1" i="1" dirty="0" smtClean="0">
                <a:solidFill>
                  <a:schemeClr val="bg1"/>
                </a:solidFill>
                <a:effectLst/>
                <a:latin typeface="Times New Roman" panose="02020603050405020304" pitchFamily="18" charset="0"/>
                <a:ea typeface="Times New Roman" panose="02020603050405020304" pitchFamily="18" charset="0"/>
              </a:rPr>
              <a:t>your</a:t>
            </a:r>
            <a:r>
              <a:rPr lang="en-GB" sz="3600" dirty="0" smtClean="0">
                <a:solidFill>
                  <a:schemeClr val="bg1"/>
                </a:solidFill>
                <a:effectLst/>
                <a:latin typeface="Times New Roman" panose="02020603050405020304" pitchFamily="18" charset="0"/>
                <a:ea typeface="Times New Roman" panose="02020603050405020304" pitchFamily="18" charset="0"/>
              </a:rPr>
              <a:t> repentance</a:t>
            </a:r>
            <a:endParaRPr lang="en-GB" sz="36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52503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2090591" y="146691"/>
            <a:ext cx="7815281" cy="707886"/>
          </a:xfrm>
          <a:prstGeom prst="rect">
            <a:avLst/>
          </a:prstGeom>
        </p:spPr>
        <p:txBody>
          <a:bodyPr wrap="none">
            <a:spAutoFit/>
          </a:bodyPr>
          <a:lstStyle/>
          <a:p>
            <a:r>
              <a:rPr lang="en-GB" sz="4000" b="1" dirty="0" smtClean="0">
                <a:solidFill>
                  <a:srgbClr val="FFFF00"/>
                </a:solidFill>
                <a:effectLst/>
                <a:latin typeface="Times New Roman" panose="02020603050405020304" pitchFamily="18" charset="0"/>
                <a:ea typeface="Times New Roman" panose="02020603050405020304" pitchFamily="18" charset="0"/>
              </a:rPr>
              <a:t>“What British people really mean”</a:t>
            </a:r>
            <a:endParaRPr lang="en-GB" sz="4000" b="1" dirty="0">
              <a:solidFill>
                <a:srgbClr val="FFFF00"/>
              </a:solidFill>
              <a:effectLst/>
              <a:latin typeface="Times New Roman" panose="02020603050405020304" pitchFamily="18" charset="0"/>
              <a:ea typeface="Times New Roman" panose="02020603050405020304" pitchFamily="18" charset="0"/>
            </a:endParaRPr>
          </a:p>
        </p:txBody>
      </p:sp>
      <p:sp>
        <p:nvSpPr>
          <p:cNvPr id="11" name="Rectangle 10"/>
          <p:cNvSpPr/>
          <p:nvPr/>
        </p:nvSpPr>
        <p:spPr>
          <a:xfrm>
            <a:off x="3056655" y="1389997"/>
            <a:ext cx="5883149" cy="646331"/>
          </a:xfrm>
          <a:prstGeom prst="rect">
            <a:avLst/>
          </a:prstGeom>
        </p:spPr>
        <p:txBody>
          <a:bodyPr wrap="none">
            <a:spAutoFit/>
          </a:bodyPr>
          <a:lstStyle/>
          <a:p>
            <a:r>
              <a:rPr lang="en-GB" sz="3600" b="1" dirty="0" smtClean="0">
                <a:solidFill>
                  <a:schemeClr val="bg1"/>
                </a:solidFill>
                <a:effectLst/>
                <a:latin typeface="Times New Roman" panose="02020603050405020304" pitchFamily="18" charset="0"/>
                <a:ea typeface="Times New Roman" panose="02020603050405020304" pitchFamily="18" charset="0"/>
              </a:rPr>
              <a:t>“You must come for dinner” </a:t>
            </a:r>
            <a:endParaRPr lang="en-GB" sz="3600" b="1" dirty="0">
              <a:solidFill>
                <a:schemeClr val="bg1"/>
              </a:solidFill>
            </a:endParaRPr>
          </a:p>
        </p:txBody>
      </p:sp>
      <p:sp>
        <p:nvSpPr>
          <p:cNvPr id="12" name="Rectangle 11"/>
          <p:cNvSpPr/>
          <p:nvPr/>
        </p:nvSpPr>
        <p:spPr>
          <a:xfrm>
            <a:off x="5496168" y="2304746"/>
            <a:ext cx="502061" cy="646331"/>
          </a:xfrm>
          <a:prstGeom prst="rect">
            <a:avLst/>
          </a:prstGeom>
          <a:solidFill>
            <a:schemeClr val="bg1"/>
          </a:solidFill>
        </p:spPr>
        <p:txBody>
          <a:bodyPr wrap="none">
            <a:spAutoFit/>
          </a:bodyPr>
          <a:lstStyle/>
          <a:p>
            <a:r>
              <a:rPr lang="en-GB" sz="3600" dirty="0" smtClean="0">
                <a:solidFill>
                  <a:srgbClr val="FF0000"/>
                </a:solidFill>
                <a:effectLst/>
                <a:latin typeface="Times New Roman" panose="02020603050405020304" pitchFamily="18" charset="0"/>
                <a:ea typeface="Times New Roman" panose="02020603050405020304" pitchFamily="18" charset="0"/>
              </a:rPr>
              <a:t>ↆ</a:t>
            </a:r>
            <a:endParaRPr lang="en-GB" sz="3600" dirty="0">
              <a:solidFill>
                <a:srgbClr val="FF0000"/>
              </a:solidFill>
            </a:endParaRPr>
          </a:p>
        </p:txBody>
      </p:sp>
      <p:sp>
        <p:nvSpPr>
          <p:cNvPr id="13" name="Rectangle 12"/>
          <p:cNvSpPr/>
          <p:nvPr/>
        </p:nvSpPr>
        <p:spPr>
          <a:xfrm>
            <a:off x="1962412" y="3219495"/>
            <a:ext cx="8071633" cy="646331"/>
          </a:xfrm>
          <a:prstGeom prst="rect">
            <a:avLst/>
          </a:prstGeom>
          <a:solidFill>
            <a:schemeClr val="bg1"/>
          </a:solidFill>
        </p:spPr>
        <p:txBody>
          <a:bodyPr wrap="none">
            <a:spAutoFit/>
          </a:bodyPr>
          <a:lstStyle/>
          <a:p>
            <a:r>
              <a:rPr lang="en-GB" sz="3600" dirty="0" smtClean="0">
                <a:effectLst/>
                <a:latin typeface="Times New Roman" panose="02020603050405020304" pitchFamily="18" charset="0"/>
                <a:ea typeface="Times New Roman" panose="02020603050405020304" pitchFamily="18" charset="0"/>
              </a:rPr>
              <a:t>It’s not an invitation I am just being polite </a:t>
            </a:r>
            <a:endParaRPr lang="en-GB" sz="3600" dirty="0">
              <a:effectLst/>
              <a:latin typeface="Times New Roman" panose="02020603050405020304" pitchFamily="18" charset="0"/>
              <a:ea typeface="Times New Roman" panose="02020603050405020304" pitchFamily="18" charset="0"/>
            </a:endParaRPr>
          </a:p>
        </p:txBody>
      </p:sp>
      <p:sp>
        <p:nvSpPr>
          <p:cNvPr id="2" name="Rectangle 1"/>
          <p:cNvSpPr/>
          <p:nvPr/>
        </p:nvSpPr>
        <p:spPr>
          <a:xfrm>
            <a:off x="3056655" y="4402662"/>
            <a:ext cx="6583854" cy="646331"/>
          </a:xfrm>
          <a:prstGeom prst="rect">
            <a:avLst/>
          </a:prstGeom>
        </p:spPr>
        <p:txBody>
          <a:bodyPr wrap="none">
            <a:spAutoFit/>
          </a:bodyPr>
          <a:lstStyle/>
          <a:p>
            <a:r>
              <a:rPr lang="en-GB" sz="3600" b="1" dirty="0" smtClean="0">
                <a:solidFill>
                  <a:schemeClr val="bg1"/>
                </a:solidFill>
                <a:effectLst/>
                <a:latin typeface="Times New Roman" panose="02020603050405020304" pitchFamily="18" charset="0"/>
                <a:ea typeface="Times New Roman" panose="02020603050405020304" pitchFamily="18" charset="0"/>
              </a:rPr>
              <a:t>“I hope to come to the meeting” </a:t>
            </a:r>
            <a:endParaRPr lang="en-GB" sz="3600" b="1" dirty="0">
              <a:solidFill>
                <a:schemeClr val="bg1"/>
              </a:solidFill>
            </a:endParaRPr>
          </a:p>
        </p:txBody>
      </p:sp>
      <p:sp>
        <p:nvSpPr>
          <p:cNvPr id="14" name="Rectangle 13"/>
          <p:cNvSpPr/>
          <p:nvPr/>
        </p:nvSpPr>
        <p:spPr>
          <a:xfrm>
            <a:off x="5740710" y="4992829"/>
            <a:ext cx="502061" cy="646331"/>
          </a:xfrm>
          <a:prstGeom prst="rect">
            <a:avLst/>
          </a:prstGeom>
          <a:solidFill>
            <a:schemeClr val="bg1"/>
          </a:solidFill>
        </p:spPr>
        <p:txBody>
          <a:bodyPr wrap="none">
            <a:spAutoFit/>
          </a:bodyPr>
          <a:lstStyle/>
          <a:p>
            <a:r>
              <a:rPr lang="en-GB" sz="3600" dirty="0" smtClean="0">
                <a:solidFill>
                  <a:srgbClr val="FF0000"/>
                </a:solidFill>
                <a:effectLst/>
                <a:latin typeface="Times New Roman" panose="02020603050405020304" pitchFamily="18" charset="0"/>
                <a:ea typeface="Times New Roman" panose="02020603050405020304" pitchFamily="18" charset="0"/>
              </a:rPr>
              <a:t>ↆ</a:t>
            </a:r>
            <a:endParaRPr lang="en-GB" sz="3600" dirty="0">
              <a:solidFill>
                <a:srgbClr val="FF0000"/>
              </a:solidFill>
            </a:endParaRPr>
          </a:p>
        </p:txBody>
      </p:sp>
      <p:sp>
        <p:nvSpPr>
          <p:cNvPr id="3" name="Rectangle 2"/>
          <p:cNvSpPr/>
          <p:nvPr/>
        </p:nvSpPr>
        <p:spPr>
          <a:xfrm>
            <a:off x="2771308" y="5906161"/>
            <a:ext cx="7173759" cy="646331"/>
          </a:xfrm>
          <a:prstGeom prst="rect">
            <a:avLst/>
          </a:prstGeom>
          <a:solidFill>
            <a:schemeClr val="tx1">
              <a:lumMod val="95000"/>
              <a:lumOff val="5000"/>
            </a:schemeClr>
          </a:solidFill>
        </p:spPr>
        <p:txBody>
          <a:bodyPr wrap="none">
            <a:spAutoFit/>
          </a:bodyPr>
          <a:lstStyle/>
          <a:p>
            <a:r>
              <a:rPr lang="en-GB" sz="3600" dirty="0" smtClean="0">
                <a:solidFill>
                  <a:srgbClr val="FFFF00"/>
                </a:solidFill>
                <a:effectLst/>
                <a:latin typeface="Times New Roman" panose="02020603050405020304" pitchFamily="18" charset="0"/>
                <a:ea typeface="Times New Roman" panose="02020603050405020304" pitchFamily="18" charset="0"/>
              </a:rPr>
              <a:t>they really mean </a:t>
            </a:r>
            <a:r>
              <a:rPr lang="en-GB" sz="3600" b="1" dirty="0" smtClean="0">
                <a:solidFill>
                  <a:srgbClr val="FFFF00"/>
                </a:solidFill>
                <a:effectLst/>
                <a:latin typeface="Times New Roman" panose="02020603050405020304" pitchFamily="18" charset="0"/>
                <a:ea typeface="Times New Roman" panose="02020603050405020304" pitchFamily="18" charset="0"/>
              </a:rPr>
              <a:t>“I am not coming”.</a:t>
            </a:r>
            <a:endParaRPr lang="en-GB" sz="3600" b="1"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20362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1000"/>
                                        <p:tgtEl>
                                          <p:spTgt spid="13"/>
                                        </p:tgtEl>
                                      </p:cBhvr>
                                    </p:animEffect>
                                    <p:anim calcmode="lin" valueType="num">
                                      <p:cBhvr>
                                        <p:cTn id="25" dur="1000" fill="hold"/>
                                        <p:tgtEl>
                                          <p:spTgt spid="13"/>
                                        </p:tgtEl>
                                        <p:attrNameLst>
                                          <p:attrName>ppt_x</p:attrName>
                                        </p:attrNameLst>
                                      </p:cBhvr>
                                      <p:tavLst>
                                        <p:tav tm="0">
                                          <p:val>
                                            <p:strVal val="#ppt_x"/>
                                          </p:val>
                                        </p:tav>
                                        <p:tav tm="100000">
                                          <p:val>
                                            <p:strVal val="#ppt_x"/>
                                          </p:val>
                                        </p:tav>
                                      </p:tavLst>
                                    </p:anim>
                                    <p:anim calcmode="lin" valueType="num">
                                      <p:cBhvr>
                                        <p:cTn id="2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wipe(down)">
                                      <p:cBhvr>
                                        <p:cTn id="31" dur="500"/>
                                        <p:tgtEl>
                                          <p:spTgt spid="2"/>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wipe(down)">
                                      <p:cBhvr>
                                        <p:cTn id="36" dur="500"/>
                                        <p:tgtEl>
                                          <p:spTgt spid="14"/>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3"/>
                                        </p:tgtEl>
                                        <p:attrNameLst>
                                          <p:attrName>style.visibility</p:attrName>
                                        </p:attrNameLst>
                                      </p:cBhvr>
                                      <p:to>
                                        <p:strVal val="visible"/>
                                      </p:to>
                                    </p:set>
                                    <p:animEffect transition="in" filter="fade">
                                      <p:cBhvr>
                                        <p:cTn id="41" dur="1000"/>
                                        <p:tgtEl>
                                          <p:spTgt spid="3"/>
                                        </p:tgtEl>
                                      </p:cBhvr>
                                    </p:animEffect>
                                    <p:anim calcmode="lin" valueType="num">
                                      <p:cBhvr>
                                        <p:cTn id="42" dur="1000" fill="hold"/>
                                        <p:tgtEl>
                                          <p:spTgt spid="3"/>
                                        </p:tgtEl>
                                        <p:attrNameLst>
                                          <p:attrName>ppt_x</p:attrName>
                                        </p:attrNameLst>
                                      </p:cBhvr>
                                      <p:tavLst>
                                        <p:tav tm="0">
                                          <p:val>
                                            <p:strVal val="#ppt_x"/>
                                          </p:val>
                                        </p:tav>
                                        <p:tav tm="100000">
                                          <p:val>
                                            <p:strVal val="#ppt_x"/>
                                          </p:val>
                                        </p:tav>
                                      </p:tavLst>
                                    </p:anim>
                                    <p:anim calcmode="lin" valueType="num">
                                      <p:cBhvr>
                                        <p:cTn id="4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12" grpId="0" animBg="1"/>
      <p:bldP spid="13" grpId="0" animBg="1"/>
      <p:bldP spid="2" grpId="0"/>
      <p:bldP spid="14" grpId="0" animBg="1"/>
      <p:bldP spid="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4" name="Rectangle 3"/>
          <p:cNvSpPr/>
          <p:nvPr/>
        </p:nvSpPr>
        <p:spPr>
          <a:xfrm>
            <a:off x="615207" y="4099451"/>
            <a:ext cx="10667083" cy="1200329"/>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Instead, we ought to say, </a:t>
            </a:r>
            <a:endParaRPr lang="en-GB" sz="3600" dirty="0" smtClean="0">
              <a:latin typeface="Times New Roman" panose="02020603050405020304" pitchFamily="18" charset="0"/>
              <a:cs typeface="Times New Roman" panose="02020603050405020304" pitchFamily="18" charset="0"/>
            </a:endParaRPr>
          </a:p>
          <a:p>
            <a:pPr algn="just"/>
            <a:r>
              <a:rPr lang="en-GB" sz="3600" b="1" dirty="0" smtClean="0">
                <a:solidFill>
                  <a:srgbClr val="FF0000"/>
                </a:solidFill>
                <a:latin typeface="Times New Roman" panose="02020603050405020304" pitchFamily="18" charset="0"/>
                <a:cs typeface="Times New Roman" panose="02020603050405020304" pitchFamily="18" charset="0"/>
              </a:rPr>
              <a:t>“</a:t>
            </a:r>
            <a:r>
              <a:rPr lang="en-GB" sz="3600" b="1" dirty="0">
                <a:solidFill>
                  <a:srgbClr val="FF0000"/>
                </a:solidFill>
                <a:latin typeface="Times New Roman" panose="02020603050405020304" pitchFamily="18" charset="0"/>
                <a:cs typeface="Times New Roman" panose="02020603050405020304" pitchFamily="18" charset="0"/>
              </a:rPr>
              <a:t>If it is the Lord’s will</a:t>
            </a:r>
            <a:r>
              <a:rPr lang="en-GB" sz="3600" dirty="0">
                <a:latin typeface="Times New Roman" panose="02020603050405020304" pitchFamily="18" charset="0"/>
                <a:cs typeface="Times New Roman" panose="02020603050405020304" pitchFamily="18" charset="0"/>
              </a:rPr>
              <a:t>, we will live and do this or that.” </a:t>
            </a:r>
          </a:p>
        </p:txBody>
      </p:sp>
      <p:sp>
        <p:nvSpPr>
          <p:cNvPr id="11" name="Rectangle 10"/>
          <p:cNvSpPr/>
          <p:nvPr/>
        </p:nvSpPr>
        <p:spPr>
          <a:xfrm>
            <a:off x="1326598" y="2986234"/>
            <a:ext cx="9010993" cy="584775"/>
          </a:xfrm>
          <a:prstGeom prst="rect">
            <a:avLst/>
          </a:prstGeom>
        </p:spPr>
        <p:txBody>
          <a:bodyPr wrap="none">
            <a:spAutoFit/>
          </a:bodyPr>
          <a:lstStyle/>
          <a:p>
            <a:r>
              <a:rPr lang="en-GB" sz="3200" dirty="0" smtClean="0">
                <a:solidFill>
                  <a:schemeClr val="bg1"/>
                </a:solidFill>
                <a:effectLst/>
                <a:latin typeface="Times New Roman" panose="02020603050405020304" pitchFamily="18" charset="0"/>
                <a:ea typeface="Times New Roman" panose="02020603050405020304" pitchFamily="18" charset="0"/>
              </a:rPr>
              <a:t>“Today or tomorrow we will go and do this or try that</a:t>
            </a:r>
            <a:endParaRPr lang="en-GB" sz="3200" dirty="0">
              <a:solidFill>
                <a:schemeClr val="bg1"/>
              </a:solidFill>
            </a:endParaRPr>
          </a:p>
        </p:txBody>
      </p:sp>
      <p:pic>
        <p:nvPicPr>
          <p:cNvPr id="12" name="Picture 11"/>
          <p:cNvPicPr>
            <a:picLocks noChangeAspect="1"/>
          </p:cNvPicPr>
          <p:nvPr/>
        </p:nvPicPr>
        <p:blipFill>
          <a:blip r:embed="rId2"/>
          <a:stretch>
            <a:fillRect/>
          </a:stretch>
        </p:blipFill>
        <p:spPr>
          <a:xfrm>
            <a:off x="1434905" y="515808"/>
            <a:ext cx="1483989" cy="2206205"/>
          </a:xfrm>
          <a:prstGeom prst="rect">
            <a:avLst/>
          </a:prstGeom>
        </p:spPr>
      </p:pic>
      <p:sp>
        <p:nvSpPr>
          <p:cNvPr id="13" name="Rectangle 12"/>
          <p:cNvSpPr/>
          <p:nvPr/>
        </p:nvSpPr>
        <p:spPr>
          <a:xfrm>
            <a:off x="3107469" y="1264967"/>
            <a:ext cx="5449249" cy="707886"/>
          </a:xfrm>
          <a:prstGeom prst="rect">
            <a:avLst/>
          </a:prstGeom>
          <a:solidFill>
            <a:schemeClr val="bg1"/>
          </a:solidFill>
        </p:spPr>
        <p:txBody>
          <a:bodyPr wrap="none">
            <a:spAutoFit/>
          </a:bodyPr>
          <a:lstStyle/>
          <a:p>
            <a:r>
              <a:rPr lang="en-GB" sz="4000" b="1" i="0" u="none" strike="noStrike" baseline="0" dirty="0" err="1" smtClean="0">
                <a:solidFill>
                  <a:srgbClr val="9A0000"/>
                </a:solidFill>
                <a:latin typeface="Times New Roman" panose="02020603050405020304" pitchFamily="18" charset="0"/>
                <a:cs typeface="Times New Roman" panose="02020603050405020304" pitchFamily="18" charset="0"/>
              </a:rPr>
              <a:t>Penrallt</a:t>
            </a:r>
            <a:r>
              <a:rPr lang="en-GB" sz="4000" b="1" i="0" u="none" strike="noStrike" baseline="0" dirty="0" smtClean="0">
                <a:solidFill>
                  <a:srgbClr val="9A0000"/>
                </a:solidFill>
                <a:latin typeface="Times New Roman" panose="02020603050405020304" pitchFamily="18" charset="0"/>
                <a:cs typeface="Times New Roman" panose="02020603050405020304" pitchFamily="18" charset="0"/>
              </a:rPr>
              <a:t> Baptist Church</a:t>
            </a:r>
            <a:endParaRPr lang="en-GB"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021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barn(inVertical)">
                                      <p:cBhvr>
                                        <p:cTn id="14" dur="5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arn(inVertical)">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6" name="Rectangle 5"/>
          <p:cNvSpPr/>
          <p:nvPr/>
        </p:nvSpPr>
        <p:spPr>
          <a:xfrm>
            <a:off x="367683" y="782488"/>
            <a:ext cx="11529118" cy="1200329"/>
          </a:xfrm>
          <a:prstGeom prst="rect">
            <a:avLst/>
          </a:prstGeom>
          <a:solidFill>
            <a:schemeClr val="bg1"/>
          </a:solidFill>
        </p:spPr>
        <p:txBody>
          <a:bodyPr wrap="none">
            <a:spAutoFit/>
          </a:bodyPr>
          <a:lstStyle/>
          <a:p>
            <a:r>
              <a:rPr lang="en-GB" sz="3600" baseline="30000" dirty="0" smtClean="0">
                <a:effectLst/>
                <a:latin typeface="Times New Roman" panose="02020603050405020304" pitchFamily="18" charset="0"/>
                <a:ea typeface="Times New Roman" panose="02020603050405020304" pitchFamily="18" charset="0"/>
              </a:rPr>
              <a:t>“</a:t>
            </a:r>
            <a:r>
              <a:rPr lang="en-GB" sz="3600" dirty="0" smtClean="0">
                <a:effectLst/>
                <a:latin typeface="Times New Roman" panose="02020603050405020304" pitchFamily="18" charset="0"/>
                <a:ea typeface="Times New Roman" panose="02020603050405020304" pitchFamily="18" charset="0"/>
              </a:rPr>
              <a:t>Humble yourselves before the Lord, and he will lift you up.”</a:t>
            </a:r>
          </a:p>
          <a:p>
            <a:r>
              <a:rPr lang="en-GB" sz="3600" b="1" i="1" dirty="0" smtClean="0">
                <a:latin typeface="Times New Roman" panose="02020603050405020304" pitchFamily="18" charset="0"/>
                <a:ea typeface="Times New Roman" panose="02020603050405020304" pitchFamily="18" charset="0"/>
              </a:rPr>
              <a:t>James 4:10 (NIV)</a:t>
            </a:r>
            <a:endParaRPr lang="en-GB" sz="3600" b="1" i="1" dirty="0">
              <a:effectLst/>
              <a:latin typeface="Times New Roman" panose="02020603050405020304" pitchFamily="18" charset="0"/>
              <a:ea typeface="Times New Roman" panose="02020603050405020304" pitchFamily="18" charset="0"/>
            </a:endParaRPr>
          </a:p>
        </p:txBody>
      </p:sp>
      <p:sp>
        <p:nvSpPr>
          <p:cNvPr id="10" name="Rectangle 9"/>
          <p:cNvSpPr/>
          <p:nvPr/>
        </p:nvSpPr>
        <p:spPr>
          <a:xfrm>
            <a:off x="3537872" y="2861254"/>
            <a:ext cx="4475905" cy="707886"/>
          </a:xfrm>
          <a:prstGeom prst="rect">
            <a:avLst/>
          </a:prstGeom>
        </p:spPr>
        <p:txBody>
          <a:bodyPr wrap="none">
            <a:spAutoFit/>
          </a:bodyPr>
          <a:lstStyle/>
          <a:p>
            <a:r>
              <a:rPr lang="en-GB" sz="4000" b="1" dirty="0" smtClean="0">
                <a:solidFill>
                  <a:srgbClr val="FFFF00"/>
                </a:solidFill>
                <a:effectLst/>
                <a:latin typeface="Times New Roman" panose="02020603050405020304" pitchFamily="18" charset="0"/>
                <a:ea typeface="Times New Roman" panose="02020603050405020304" pitchFamily="18" charset="0"/>
              </a:rPr>
              <a:t>Necessary Humility</a:t>
            </a:r>
            <a:endParaRPr lang="en-GB" sz="40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3387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barn(inVertical)">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67508" y="270691"/>
            <a:ext cx="10302240" cy="3046988"/>
          </a:xfrm>
          <a:prstGeom prst="rect">
            <a:avLst/>
          </a:prstGeom>
        </p:spPr>
        <p:txBody>
          <a:bodyPr wrap="square">
            <a:spAutoFit/>
          </a:bodyPr>
          <a:lstStyle/>
          <a:p>
            <a:pPr algn="just"/>
            <a:r>
              <a:rPr lang="en-GB" sz="3200" baseline="30000" dirty="0" smtClean="0">
                <a:effectLst/>
                <a:latin typeface="Times New Roman" panose="02020603050405020304" pitchFamily="18" charset="0"/>
                <a:ea typeface="Times New Roman" panose="02020603050405020304" pitchFamily="18" charset="0"/>
              </a:rPr>
              <a:t>10 </a:t>
            </a:r>
            <a:r>
              <a:rPr lang="en-GB" sz="3200" b="1" dirty="0" smtClean="0">
                <a:solidFill>
                  <a:srgbClr val="FF0000"/>
                </a:solidFill>
                <a:effectLst/>
                <a:latin typeface="Times New Roman" panose="02020603050405020304" pitchFamily="18" charset="0"/>
                <a:ea typeface="Times New Roman" panose="02020603050405020304" pitchFamily="18" charset="0"/>
              </a:rPr>
              <a:t>Humble yourselves </a:t>
            </a:r>
            <a:r>
              <a:rPr lang="en-GB" sz="3200" dirty="0" smtClean="0">
                <a:effectLst/>
                <a:latin typeface="Times New Roman" panose="02020603050405020304" pitchFamily="18" charset="0"/>
                <a:ea typeface="Times New Roman" panose="02020603050405020304" pitchFamily="18" charset="0"/>
              </a:rPr>
              <a:t>before the Lord, and he will lift you up. </a:t>
            </a:r>
            <a:r>
              <a:rPr lang="en-GB" sz="3200" baseline="30000" dirty="0" smtClean="0">
                <a:effectLst/>
                <a:latin typeface="Times New Roman" panose="02020603050405020304" pitchFamily="18" charset="0"/>
                <a:ea typeface="Times New Roman" panose="02020603050405020304" pitchFamily="18" charset="0"/>
              </a:rPr>
              <a:t>11 </a:t>
            </a:r>
            <a:r>
              <a:rPr lang="en-GB" sz="3200" dirty="0" smtClean="0">
                <a:effectLst/>
                <a:latin typeface="Times New Roman" panose="02020603050405020304" pitchFamily="18" charset="0"/>
                <a:ea typeface="Times New Roman" panose="02020603050405020304" pitchFamily="18" charset="0"/>
              </a:rPr>
              <a:t>Brothers and sisters, do not slander one another. </a:t>
            </a:r>
            <a:r>
              <a:rPr lang="en-GB" sz="3200" i="1" dirty="0" smtClean="0">
                <a:solidFill>
                  <a:srgbClr val="FF0000"/>
                </a:solidFill>
                <a:effectLst/>
                <a:latin typeface="Times New Roman" panose="02020603050405020304" pitchFamily="18" charset="0"/>
                <a:ea typeface="Times New Roman" panose="02020603050405020304" pitchFamily="18" charset="0"/>
              </a:rPr>
              <a:t>Anyone who speaks against a brother or sister</a:t>
            </a:r>
            <a:r>
              <a:rPr lang="en-GB" sz="3200" i="1" baseline="30000" dirty="0" smtClean="0">
                <a:solidFill>
                  <a:srgbClr val="FF0000"/>
                </a:solidFill>
                <a:effectLst/>
                <a:latin typeface="Times New Roman" panose="02020603050405020304" pitchFamily="18" charset="0"/>
                <a:ea typeface="Times New Roman" panose="02020603050405020304" pitchFamily="18" charset="0"/>
              </a:rPr>
              <a:t> </a:t>
            </a:r>
            <a:r>
              <a:rPr lang="en-GB" sz="3200" dirty="0" smtClean="0">
                <a:effectLst/>
                <a:latin typeface="Times New Roman" panose="02020603050405020304" pitchFamily="18" charset="0"/>
                <a:ea typeface="Times New Roman" panose="02020603050405020304" pitchFamily="18" charset="0"/>
              </a:rPr>
              <a:t>or judges them speaks against the law and judges it. When you judge the law, you are not keeping it, but sitting in judgment on it. </a:t>
            </a:r>
          </a:p>
          <a:p>
            <a:pPr algn="just"/>
            <a:r>
              <a:rPr lang="en-GB" sz="3200" b="1" i="1" dirty="0" smtClean="0">
                <a:latin typeface="Times New Roman" panose="02020603050405020304" pitchFamily="18" charset="0"/>
                <a:ea typeface="Times New Roman" panose="02020603050405020304" pitchFamily="18" charset="0"/>
              </a:rPr>
              <a:t>James 4:10-11 (NIV)</a:t>
            </a:r>
            <a:endParaRPr lang="en-GB" sz="3200" b="1" i="1" dirty="0">
              <a:effectLst/>
              <a:latin typeface="Times New Roman" panose="02020603050405020304" pitchFamily="18" charset="0"/>
              <a:ea typeface="Times New Roman" panose="02020603050405020304" pitchFamily="18" charset="0"/>
            </a:endParaRPr>
          </a:p>
        </p:txBody>
      </p:sp>
      <p:sp>
        <p:nvSpPr>
          <p:cNvPr id="3" name="Rectangle 2"/>
          <p:cNvSpPr/>
          <p:nvPr/>
        </p:nvSpPr>
        <p:spPr>
          <a:xfrm>
            <a:off x="867508" y="4514783"/>
            <a:ext cx="10091225" cy="2062103"/>
          </a:xfrm>
          <a:prstGeom prst="rect">
            <a:avLst/>
          </a:prstGeom>
        </p:spPr>
        <p:txBody>
          <a:bodyPr wrap="square">
            <a:spAutoFit/>
          </a:bodyPr>
          <a:lstStyle/>
          <a:p>
            <a:pPr algn="just"/>
            <a:r>
              <a:rPr lang="en-GB" sz="3200" baseline="30000" dirty="0" smtClean="0">
                <a:effectLst/>
                <a:latin typeface="Times New Roman" panose="02020603050405020304" pitchFamily="18" charset="0"/>
                <a:ea typeface="Times New Roman" panose="02020603050405020304" pitchFamily="18" charset="0"/>
              </a:rPr>
              <a:t>12</a:t>
            </a:r>
            <a:r>
              <a:rPr lang="en-GB" sz="3200" dirty="0" smtClean="0">
                <a:latin typeface="Times New Roman" panose="02020603050405020304" pitchFamily="18" charset="0"/>
                <a:cs typeface="Times New Roman" panose="02020603050405020304" pitchFamily="18" charset="0"/>
              </a:rPr>
              <a:t>There is only one Lawgiver and Judge, the one who is able to save and destroy. But you—who are you to judge your neighbour?</a:t>
            </a:r>
          </a:p>
          <a:p>
            <a:pPr algn="just"/>
            <a:r>
              <a:rPr lang="en-GB" sz="3200" b="1" i="1" dirty="0" smtClean="0">
                <a:latin typeface="Times New Roman" panose="02020603050405020304" pitchFamily="18" charset="0"/>
                <a:ea typeface="Times New Roman" panose="02020603050405020304" pitchFamily="18" charset="0"/>
              </a:rPr>
              <a:t>James 4:12 (NIV)</a:t>
            </a:r>
            <a:endParaRPr lang="en-GB" sz="3200" dirty="0">
              <a:latin typeface="Times New Roman" panose="02020603050405020304" pitchFamily="18" charset="0"/>
              <a:cs typeface="Times New Roman" panose="02020603050405020304" pitchFamily="18" charset="0"/>
            </a:endParaRPr>
          </a:p>
        </p:txBody>
      </p:sp>
      <p:sp>
        <p:nvSpPr>
          <p:cNvPr id="4" name="Rectangle 3"/>
          <p:cNvSpPr/>
          <p:nvPr/>
        </p:nvSpPr>
        <p:spPr>
          <a:xfrm>
            <a:off x="4503926" y="3329623"/>
            <a:ext cx="2047355" cy="830997"/>
          </a:xfrm>
          <a:prstGeom prst="rect">
            <a:avLst/>
          </a:prstGeom>
          <a:solidFill>
            <a:srgbClr val="000099"/>
          </a:solidFill>
        </p:spPr>
        <p:txBody>
          <a:bodyPr wrap="none">
            <a:spAutoFit/>
          </a:bodyPr>
          <a:lstStyle/>
          <a:p>
            <a:pPr algn="just"/>
            <a:r>
              <a:rPr lang="en-GB" sz="4800" b="1" i="1" dirty="0" smtClean="0">
                <a:solidFill>
                  <a:schemeClr val="bg1"/>
                </a:solidFill>
                <a:latin typeface="Times New Roman" panose="02020603050405020304" pitchFamily="18" charset="0"/>
                <a:ea typeface="Times New Roman" panose="02020603050405020304" pitchFamily="18" charset="0"/>
              </a:rPr>
              <a:t>Gossip </a:t>
            </a:r>
            <a:endParaRPr lang="en-GB" sz="4800" b="1" i="1"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8482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2" name="Rectangle 1"/>
          <p:cNvSpPr/>
          <p:nvPr/>
        </p:nvSpPr>
        <p:spPr>
          <a:xfrm>
            <a:off x="225083" y="973075"/>
            <a:ext cx="11784037" cy="5016758"/>
          </a:xfrm>
          <a:prstGeom prst="rect">
            <a:avLst/>
          </a:prstGeom>
          <a:solidFill>
            <a:schemeClr val="bg1"/>
          </a:solidFill>
        </p:spPr>
        <p:txBody>
          <a:bodyPr wrap="square">
            <a:spAutoFit/>
          </a:bodyPr>
          <a:lstStyle/>
          <a:p>
            <a:pPr marL="228600" marR="0">
              <a:spcBef>
                <a:spcPts val="0"/>
              </a:spcBef>
              <a:spcAft>
                <a:spcPts val="0"/>
              </a:spcAft>
            </a:pPr>
            <a:r>
              <a:rPr lang="en-GB" sz="3200" b="1" dirty="0" smtClean="0">
                <a:effectLst/>
                <a:latin typeface="Times New Roman" panose="02020603050405020304" pitchFamily="18" charset="0"/>
              </a:rPr>
              <a:t>Boasting About Tomorrow</a:t>
            </a:r>
          </a:p>
          <a:p>
            <a:r>
              <a:rPr lang="en-GB" sz="3200" baseline="30000" dirty="0" smtClean="0">
                <a:effectLst/>
                <a:latin typeface="Times New Roman" panose="02020603050405020304" pitchFamily="18" charset="0"/>
                <a:ea typeface="Times New Roman" panose="02020603050405020304" pitchFamily="18" charset="0"/>
              </a:rPr>
              <a:t>13 </a:t>
            </a:r>
            <a:r>
              <a:rPr lang="en-GB" sz="3200" dirty="0" smtClean="0">
                <a:effectLst/>
                <a:latin typeface="Times New Roman" panose="02020603050405020304" pitchFamily="18" charset="0"/>
                <a:ea typeface="Times New Roman" panose="02020603050405020304" pitchFamily="18" charset="0"/>
              </a:rPr>
              <a:t>Now listen, you who say, “Today or tomorrow we will go to this or that city, spend a year there, carry on business and make money.” </a:t>
            </a:r>
            <a:r>
              <a:rPr lang="en-GB" sz="3200" baseline="30000" dirty="0" smtClean="0">
                <a:effectLst/>
                <a:latin typeface="Times New Roman" panose="02020603050405020304" pitchFamily="18" charset="0"/>
                <a:ea typeface="Times New Roman" panose="02020603050405020304" pitchFamily="18" charset="0"/>
              </a:rPr>
              <a:t>14 </a:t>
            </a:r>
            <a:r>
              <a:rPr lang="en-GB" sz="3200" dirty="0" smtClean="0">
                <a:effectLst/>
                <a:latin typeface="Times New Roman" panose="02020603050405020304" pitchFamily="18" charset="0"/>
                <a:ea typeface="Times New Roman" panose="02020603050405020304" pitchFamily="18" charset="0"/>
              </a:rPr>
              <a:t>Why, you do not even know what will happen tomorrow. What is your life? You are a mist that appears for a little while and then vanishes. </a:t>
            </a:r>
            <a:r>
              <a:rPr lang="en-GB" sz="3200" baseline="30000" dirty="0" smtClean="0">
                <a:effectLst/>
                <a:latin typeface="Times New Roman" panose="02020603050405020304" pitchFamily="18" charset="0"/>
                <a:ea typeface="Times New Roman" panose="02020603050405020304" pitchFamily="18" charset="0"/>
              </a:rPr>
              <a:t>15 </a:t>
            </a:r>
            <a:r>
              <a:rPr lang="en-GB" sz="3200" dirty="0" smtClean="0">
                <a:effectLst/>
                <a:latin typeface="Times New Roman" panose="02020603050405020304" pitchFamily="18" charset="0"/>
                <a:ea typeface="Times New Roman" panose="02020603050405020304" pitchFamily="18" charset="0"/>
              </a:rPr>
              <a:t>Instead, you ought to say, “</a:t>
            </a:r>
            <a:r>
              <a:rPr lang="en-GB" sz="3200" b="1" dirty="0" smtClean="0">
                <a:solidFill>
                  <a:srgbClr val="FF0000"/>
                </a:solidFill>
                <a:effectLst/>
                <a:latin typeface="Times New Roman" panose="02020603050405020304" pitchFamily="18" charset="0"/>
                <a:ea typeface="Times New Roman" panose="02020603050405020304" pitchFamily="18" charset="0"/>
              </a:rPr>
              <a:t>If it is the Lord’s will</a:t>
            </a:r>
            <a:r>
              <a:rPr lang="en-GB" sz="3200" dirty="0" smtClean="0">
                <a:effectLst/>
                <a:latin typeface="Times New Roman" panose="02020603050405020304" pitchFamily="18" charset="0"/>
                <a:ea typeface="Times New Roman" panose="02020603050405020304" pitchFamily="18" charset="0"/>
              </a:rPr>
              <a:t>, we will live and do this or that.” </a:t>
            </a:r>
            <a:r>
              <a:rPr lang="en-GB" sz="3200" baseline="30000" dirty="0" smtClean="0">
                <a:effectLst/>
                <a:latin typeface="Times New Roman" panose="02020603050405020304" pitchFamily="18" charset="0"/>
                <a:ea typeface="Times New Roman" panose="02020603050405020304" pitchFamily="18" charset="0"/>
              </a:rPr>
              <a:t>16 </a:t>
            </a:r>
            <a:r>
              <a:rPr lang="en-GB" sz="3200" dirty="0" smtClean="0">
                <a:effectLst/>
                <a:latin typeface="Times New Roman" panose="02020603050405020304" pitchFamily="18" charset="0"/>
                <a:ea typeface="Times New Roman" panose="02020603050405020304" pitchFamily="18" charset="0"/>
              </a:rPr>
              <a:t>As it is, you boast in your arrogant schemes. All such boasting is evil. </a:t>
            </a:r>
            <a:r>
              <a:rPr lang="en-GB" sz="3200" baseline="30000" dirty="0" smtClean="0">
                <a:effectLst/>
                <a:latin typeface="Times New Roman" panose="02020603050405020304" pitchFamily="18" charset="0"/>
                <a:ea typeface="Times New Roman" panose="02020603050405020304" pitchFamily="18" charset="0"/>
              </a:rPr>
              <a:t>17 </a:t>
            </a:r>
            <a:r>
              <a:rPr lang="en-GB" sz="3200" dirty="0" smtClean="0">
                <a:effectLst/>
                <a:latin typeface="Times New Roman" panose="02020603050405020304" pitchFamily="18" charset="0"/>
                <a:ea typeface="Times New Roman" panose="02020603050405020304" pitchFamily="18" charset="0"/>
              </a:rPr>
              <a:t>If anyone, then, knows the good they ought to do and doesn’t do it, it is sin for them.</a:t>
            </a:r>
          </a:p>
          <a:p>
            <a:r>
              <a:rPr lang="en-GB" sz="3200" b="1" i="1" dirty="0" smtClean="0">
                <a:effectLst/>
                <a:latin typeface="Times New Roman" panose="02020603050405020304" pitchFamily="18" charset="0"/>
                <a:ea typeface="Times New Roman" panose="02020603050405020304" pitchFamily="18" charset="0"/>
              </a:rPr>
              <a:t>James 4:13-17 (NIV)</a:t>
            </a:r>
            <a:endParaRPr lang="en-GB" sz="3200" dirty="0">
              <a:effectLst/>
              <a:latin typeface="Times New Roman" panose="02020603050405020304" pitchFamily="18" charset="0"/>
              <a:ea typeface="Times New Roman" panose="02020603050405020304" pitchFamily="18" charset="0"/>
            </a:endParaRPr>
          </a:p>
        </p:txBody>
      </p:sp>
      <p:sp>
        <p:nvSpPr>
          <p:cNvPr id="3" name="Rectangle 2"/>
          <p:cNvSpPr/>
          <p:nvPr/>
        </p:nvSpPr>
        <p:spPr>
          <a:xfrm>
            <a:off x="3431349" y="0"/>
            <a:ext cx="5117106" cy="707886"/>
          </a:xfrm>
          <a:prstGeom prst="rect">
            <a:avLst/>
          </a:prstGeom>
        </p:spPr>
        <p:txBody>
          <a:bodyPr wrap="none">
            <a:spAutoFit/>
          </a:bodyPr>
          <a:lstStyle/>
          <a:p>
            <a:r>
              <a:rPr lang="en-GB" sz="4000" b="1" dirty="0" smtClean="0">
                <a:solidFill>
                  <a:srgbClr val="FFFF00"/>
                </a:solidFill>
                <a:effectLst/>
                <a:latin typeface="Times New Roman" panose="02020603050405020304" pitchFamily="18" charset="0"/>
                <a:ea typeface="Times New Roman" panose="02020603050405020304" pitchFamily="18" charset="0"/>
              </a:rPr>
              <a:t>“Necessary Humility”</a:t>
            </a:r>
            <a:r>
              <a:rPr lang="en-GB" sz="4000" dirty="0" smtClean="0">
                <a:solidFill>
                  <a:srgbClr val="FFFF00"/>
                </a:solidFill>
                <a:effectLst/>
                <a:latin typeface="Times New Roman" panose="02020603050405020304" pitchFamily="18" charset="0"/>
                <a:ea typeface="Times New Roman" panose="02020603050405020304" pitchFamily="18" charset="0"/>
              </a:rPr>
              <a:t> </a:t>
            </a:r>
            <a:endParaRPr lang="en-GB" sz="4000" dirty="0">
              <a:solidFill>
                <a:srgbClr val="FFFF00"/>
              </a:solidFill>
            </a:endParaRPr>
          </a:p>
        </p:txBody>
      </p:sp>
    </p:spTree>
    <p:extLst>
      <p:ext uri="{BB962C8B-B14F-4D97-AF65-F5344CB8AC3E}">
        <p14:creationId xmlns:p14="http://schemas.microsoft.com/office/powerpoint/2010/main" val="1141493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sp>
        <p:nvSpPr>
          <p:cNvPr id="3" name="Rectangle 2"/>
          <p:cNvSpPr/>
          <p:nvPr/>
        </p:nvSpPr>
        <p:spPr>
          <a:xfrm>
            <a:off x="800691" y="534572"/>
            <a:ext cx="2945230" cy="707886"/>
          </a:xfrm>
          <a:prstGeom prst="rect">
            <a:avLst/>
          </a:prstGeom>
        </p:spPr>
        <p:txBody>
          <a:bodyPr wrap="none">
            <a:spAutoFit/>
          </a:bodyPr>
          <a:lstStyle/>
          <a:p>
            <a:r>
              <a:rPr lang="en-GB" sz="4000" b="1" dirty="0" smtClean="0">
                <a:solidFill>
                  <a:schemeClr val="bg1"/>
                </a:solidFill>
                <a:effectLst/>
                <a:latin typeface="Times New Roman" panose="02020603050405020304" pitchFamily="18" charset="0"/>
                <a:ea typeface="Times New Roman" panose="02020603050405020304" pitchFamily="18" charset="0"/>
              </a:rPr>
              <a:t>Let’s pray…</a:t>
            </a:r>
            <a:endParaRPr lang="en-GB" sz="4000" dirty="0">
              <a:solidFill>
                <a:schemeClr val="bg1"/>
              </a:solidFill>
            </a:endParaRPr>
          </a:p>
        </p:txBody>
      </p:sp>
    </p:spTree>
    <p:extLst>
      <p:ext uri="{BB962C8B-B14F-4D97-AF65-F5344CB8AC3E}">
        <p14:creationId xmlns:p14="http://schemas.microsoft.com/office/powerpoint/2010/main" val="6539613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Rectangle 1"/>
          <p:cNvSpPr/>
          <p:nvPr/>
        </p:nvSpPr>
        <p:spPr>
          <a:xfrm>
            <a:off x="586154" y="334500"/>
            <a:ext cx="12084148" cy="646331"/>
          </a:xfrm>
          <a:prstGeom prst="rect">
            <a:avLst/>
          </a:prstGeom>
        </p:spPr>
        <p:txBody>
          <a:bodyPr wrap="square">
            <a:spAutoFit/>
          </a:bodyPr>
          <a:lstStyle/>
          <a:p>
            <a:r>
              <a:rPr lang="en-GB" sz="3600" b="1" dirty="0" smtClean="0">
                <a:solidFill>
                  <a:srgbClr val="FFFF00"/>
                </a:solidFill>
                <a:effectLst/>
                <a:latin typeface="Times New Roman" panose="02020603050405020304" pitchFamily="18" charset="0"/>
                <a:ea typeface="Times New Roman" panose="02020603050405020304" pitchFamily="18" charset="0"/>
              </a:rPr>
              <a:t>I. Certainty about the Future is FOOLISHNESS. </a:t>
            </a:r>
            <a:endParaRPr lang="en-GB" sz="3600" dirty="0">
              <a:solidFill>
                <a:srgbClr val="FFFF00"/>
              </a:solidFill>
              <a:effectLst/>
              <a:latin typeface="Times New Roman" panose="02020603050405020304" pitchFamily="18" charset="0"/>
              <a:ea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225" y="1752990"/>
            <a:ext cx="3745697" cy="2115625"/>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0284" y="1382052"/>
            <a:ext cx="2857500" cy="28575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0073" y="4476457"/>
            <a:ext cx="5245100" cy="2209800"/>
          </a:xfrm>
          <a:prstGeom prst="rect">
            <a:avLst/>
          </a:prstGeom>
        </p:spPr>
      </p:pic>
    </p:spTree>
    <p:extLst>
      <p:ext uri="{BB962C8B-B14F-4D97-AF65-F5344CB8AC3E}">
        <p14:creationId xmlns:p14="http://schemas.microsoft.com/office/powerpoint/2010/main" val="3545604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barn(inVertical)">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Rectangle 1"/>
          <p:cNvSpPr/>
          <p:nvPr/>
        </p:nvSpPr>
        <p:spPr>
          <a:xfrm>
            <a:off x="712763" y="1966352"/>
            <a:ext cx="12084148" cy="646331"/>
          </a:xfrm>
          <a:prstGeom prst="rect">
            <a:avLst/>
          </a:prstGeom>
        </p:spPr>
        <p:txBody>
          <a:bodyPr wrap="square">
            <a:spAutoFit/>
          </a:bodyPr>
          <a:lstStyle/>
          <a:p>
            <a:r>
              <a:rPr lang="en-GB" sz="3600" b="1" dirty="0" smtClean="0">
                <a:solidFill>
                  <a:srgbClr val="FFFF00"/>
                </a:solidFill>
                <a:effectLst/>
                <a:latin typeface="Times New Roman" panose="02020603050405020304" pitchFamily="18" charset="0"/>
                <a:ea typeface="Times New Roman" panose="02020603050405020304" pitchFamily="18" charset="0"/>
              </a:rPr>
              <a:t>Certainty about the Future is FOOLISHNESS. </a:t>
            </a:r>
            <a:endParaRPr lang="en-GB" sz="3600" dirty="0">
              <a:solidFill>
                <a:srgbClr val="FFFF00"/>
              </a:solidFill>
              <a:effectLst/>
              <a:latin typeface="Times New Roman" panose="02020603050405020304" pitchFamily="18" charset="0"/>
              <a:ea typeface="Times New Roman" panose="02020603050405020304" pitchFamily="18" charset="0"/>
            </a:endParaRPr>
          </a:p>
        </p:txBody>
      </p:sp>
      <p:sp>
        <p:nvSpPr>
          <p:cNvPr id="6" name="Rectangle 5"/>
          <p:cNvSpPr/>
          <p:nvPr/>
        </p:nvSpPr>
        <p:spPr>
          <a:xfrm>
            <a:off x="1303606" y="501133"/>
            <a:ext cx="7997702" cy="1077218"/>
          </a:xfrm>
          <a:prstGeom prst="rect">
            <a:avLst/>
          </a:prstGeom>
          <a:solidFill>
            <a:schemeClr val="bg1"/>
          </a:solidFill>
        </p:spPr>
        <p:txBody>
          <a:bodyPr wrap="none">
            <a:spAutoFit/>
          </a:bodyPr>
          <a:lstStyle/>
          <a:p>
            <a:r>
              <a:rPr lang="en-GB" sz="3200" b="1" i="1" dirty="0" smtClean="0">
                <a:effectLst/>
                <a:latin typeface="Times New Roman" panose="02020603050405020304" pitchFamily="18" charset="0"/>
                <a:ea typeface="Times New Roman" panose="02020603050405020304" pitchFamily="18" charset="0"/>
              </a:rPr>
              <a:t>Psalm 14:1 </a:t>
            </a:r>
            <a:r>
              <a:rPr lang="en-GB" sz="3200" dirty="0" smtClean="0">
                <a:effectLst/>
                <a:latin typeface="Times New Roman" panose="02020603050405020304" pitchFamily="18" charset="0"/>
                <a:ea typeface="Times New Roman" panose="02020603050405020304" pitchFamily="18" charset="0"/>
              </a:rPr>
              <a:t>says; </a:t>
            </a:r>
          </a:p>
          <a:p>
            <a:r>
              <a:rPr lang="en-GB" sz="3200" dirty="0" smtClean="0">
                <a:latin typeface="Times New Roman" panose="02020603050405020304" pitchFamily="18" charset="0"/>
                <a:ea typeface="Times New Roman" panose="02020603050405020304" pitchFamily="18" charset="0"/>
              </a:rPr>
              <a:t>T</a:t>
            </a:r>
            <a:r>
              <a:rPr lang="en-GB" sz="3200" dirty="0" smtClean="0">
                <a:effectLst/>
                <a:latin typeface="Times New Roman" panose="02020603050405020304" pitchFamily="18" charset="0"/>
                <a:ea typeface="Times New Roman" panose="02020603050405020304" pitchFamily="18" charset="0"/>
              </a:rPr>
              <a:t>he </a:t>
            </a:r>
            <a:r>
              <a:rPr lang="en-GB" sz="3200" b="1" dirty="0" smtClean="0">
                <a:effectLst/>
                <a:latin typeface="Times New Roman" panose="02020603050405020304" pitchFamily="18" charset="0"/>
                <a:ea typeface="Times New Roman" panose="02020603050405020304" pitchFamily="18" charset="0"/>
              </a:rPr>
              <a:t>fool</a:t>
            </a:r>
            <a:r>
              <a:rPr lang="en-GB" sz="3200" dirty="0" smtClean="0">
                <a:effectLst/>
                <a:latin typeface="Times New Roman" panose="02020603050405020304" pitchFamily="18" charset="0"/>
                <a:ea typeface="Times New Roman" panose="02020603050405020304" pitchFamily="18" charset="0"/>
              </a:rPr>
              <a:t> says in his heart, "There is no God."  </a:t>
            </a:r>
            <a:endParaRPr lang="en-GB" sz="3200" dirty="0">
              <a:effectLst/>
              <a:latin typeface="Times New Roman" panose="02020603050405020304" pitchFamily="18" charset="0"/>
              <a:ea typeface="Times New Roman" panose="02020603050405020304" pitchFamily="18" charset="0"/>
            </a:endParaRPr>
          </a:p>
        </p:txBody>
      </p:sp>
      <p:sp>
        <p:nvSpPr>
          <p:cNvPr id="7" name="Rectangle 6"/>
          <p:cNvSpPr/>
          <p:nvPr/>
        </p:nvSpPr>
        <p:spPr>
          <a:xfrm>
            <a:off x="858129" y="3000684"/>
            <a:ext cx="10480431" cy="2062103"/>
          </a:xfrm>
          <a:prstGeom prst="rect">
            <a:avLst/>
          </a:prstGeom>
          <a:solidFill>
            <a:schemeClr val="bg1"/>
          </a:solidFill>
        </p:spPr>
        <p:txBody>
          <a:bodyPr wrap="square">
            <a:spAutoFit/>
          </a:bodyPr>
          <a:lstStyle/>
          <a:p>
            <a:pPr algn="just"/>
            <a:r>
              <a:rPr lang="en-GB" sz="3200" dirty="0" smtClean="0">
                <a:effectLst/>
                <a:latin typeface="Times New Roman" panose="02020603050405020304" pitchFamily="18" charset="0"/>
                <a:ea typeface="Times New Roman" panose="02020603050405020304" pitchFamily="18" charset="0"/>
              </a:rPr>
              <a:t>Why, you do not even know what will happen tomorrow. What is your life? You are a mist that appears for a little while and then vanishes.</a:t>
            </a:r>
          </a:p>
          <a:p>
            <a:pPr algn="just"/>
            <a:r>
              <a:rPr lang="en-GB" sz="3200" b="1" i="1" dirty="0" smtClean="0">
                <a:latin typeface="Times New Roman" panose="02020603050405020304" pitchFamily="18" charset="0"/>
                <a:ea typeface="Times New Roman" panose="02020603050405020304" pitchFamily="18" charset="0"/>
              </a:rPr>
              <a:t>James 4:14 (NIV)</a:t>
            </a:r>
            <a:endParaRPr lang="en-GB" sz="3200" b="1" i="1" dirty="0">
              <a:effectLst/>
              <a:latin typeface="Times New Roman" panose="02020603050405020304" pitchFamily="18" charset="0"/>
              <a:ea typeface="Times New Roman" panose="02020603050405020304" pitchFamily="18" charset="0"/>
            </a:endParaRPr>
          </a:p>
        </p:txBody>
      </p:sp>
      <p:sp>
        <p:nvSpPr>
          <p:cNvPr id="8" name="Rectangle 7"/>
          <p:cNvSpPr/>
          <p:nvPr/>
        </p:nvSpPr>
        <p:spPr>
          <a:xfrm>
            <a:off x="1691528" y="5281976"/>
            <a:ext cx="9077100" cy="584775"/>
          </a:xfrm>
          <a:prstGeom prst="rect">
            <a:avLst/>
          </a:prstGeom>
        </p:spPr>
        <p:txBody>
          <a:bodyPr wrap="none">
            <a:spAutoFit/>
          </a:bodyPr>
          <a:lstStyle/>
          <a:p>
            <a:r>
              <a:rPr lang="en-GB" sz="3200" dirty="0" smtClean="0">
                <a:solidFill>
                  <a:schemeClr val="bg1"/>
                </a:solidFill>
                <a:effectLst/>
                <a:latin typeface="Times New Roman" panose="02020603050405020304" pitchFamily="18" charset="0"/>
                <a:ea typeface="Times New Roman" panose="02020603050405020304" pitchFamily="18" charset="0"/>
              </a:rPr>
              <a:t>The only certainty is that </a:t>
            </a:r>
            <a:r>
              <a:rPr lang="en-GB" sz="3200" b="1" dirty="0" smtClean="0">
                <a:solidFill>
                  <a:schemeClr val="bg1"/>
                </a:solidFill>
                <a:effectLst/>
                <a:latin typeface="Times New Roman" panose="02020603050405020304" pitchFamily="18" charset="0"/>
                <a:ea typeface="Times New Roman" panose="02020603050405020304" pitchFamily="18" charset="0"/>
              </a:rPr>
              <a:t>we do not know the future</a:t>
            </a:r>
            <a:r>
              <a:rPr lang="en-GB" sz="3200" dirty="0" smtClean="0">
                <a:solidFill>
                  <a:schemeClr val="bg1"/>
                </a:solidFill>
                <a:effectLst/>
                <a:latin typeface="Times New Roman" panose="02020603050405020304" pitchFamily="18" charset="0"/>
                <a:ea typeface="Times New Roman" panose="02020603050405020304" pitchFamily="18" charset="0"/>
              </a:rPr>
              <a:t>.</a:t>
            </a:r>
            <a:endParaRPr lang="en-GB" sz="32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463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arn(inVertical)">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Rectangle 1"/>
          <p:cNvSpPr/>
          <p:nvPr/>
        </p:nvSpPr>
        <p:spPr>
          <a:xfrm>
            <a:off x="839373" y="278620"/>
            <a:ext cx="12084148" cy="646331"/>
          </a:xfrm>
          <a:prstGeom prst="rect">
            <a:avLst/>
          </a:prstGeom>
        </p:spPr>
        <p:txBody>
          <a:bodyPr wrap="square">
            <a:spAutoFit/>
          </a:bodyPr>
          <a:lstStyle/>
          <a:p>
            <a:r>
              <a:rPr lang="en-GB" sz="3600" b="1" dirty="0" smtClean="0">
                <a:solidFill>
                  <a:srgbClr val="FFFF00"/>
                </a:solidFill>
                <a:effectLst/>
                <a:latin typeface="Times New Roman" panose="02020603050405020304" pitchFamily="18" charset="0"/>
                <a:ea typeface="Times New Roman" panose="02020603050405020304" pitchFamily="18" charset="0"/>
              </a:rPr>
              <a:t>Certainty about the Future is FOOLISHNESS. </a:t>
            </a:r>
            <a:endParaRPr lang="en-GB" sz="3600" dirty="0">
              <a:solidFill>
                <a:srgbClr val="FFFF00"/>
              </a:solidFill>
              <a:effectLst/>
              <a:latin typeface="Times New Roman" panose="02020603050405020304" pitchFamily="18" charset="0"/>
              <a:ea typeface="Times New Roman" panose="02020603050405020304" pitchFamily="18" charset="0"/>
            </a:endParaRPr>
          </a:p>
        </p:txBody>
      </p:sp>
      <p:sp>
        <p:nvSpPr>
          <p:cNvPr id="7" name="Rectangle 6"/>
          <p:cNvSpPr/>
          <p:nvPr/>
        </p:nvSpPr>
        <p:spPr>
          <a:xfrm>
            <a:off x="389206" y="3000684"/>
            <a:ext cx="11104099" cy="2677656"/>
          </a:xfrm>
          <a:prstGeom prst="rect">
            <a:avLst/>
          </a:prstGeom>
          <a:solidFill>
            <a:schemeClr val="bg1"/>
          </a:solidFill>
        </p:spPr>
        <p:txBody>
          <a:bodyPr wrap="square">
            <a:spAutoFit/>
          </a:bodyPr>
          <a:lstStyle/>
          <a:p>
            <a:pPr algn="just"/>
            <a:r>
              <a:rPr lang="en-GB" sz="3200" dirty="0">
                <a:latin typeface="Times New Roman" panose="02020603050405020304" pitchFamily="18" charset="0"/>
                <a:cs typeface="Times New Roman" panose="02020603050405020304" pitchFamily="18" charset="0"/>
              </a:rPr>
              <a:t>“James connects man’s life with a higher will than his own and seeks to correct the false approach to human activities by reminding his readers that God’s will is supreme and that their plans for the future must bear His </a:t>
            </a:r>
            <a:r>
              <a:rPr lang="en-GB" sz="3200" dirty="0" smtClean="0">
                <a:latin typeface="Times New Roman" panose="02020603050405020304" pitchFamily="18" charset="0"/>
                <a:cs typeface="Times New Roman" panose="02020603050405020304" pitchFamily="18" charset="0"/>
              </a:rPr>
              <a:t>stamp”</a:t>
            </a:r>
          </a:p>
          <a:p>
            <a:pPr algn="just"/>
            <a:r>
              <a:rPr lang="en-GB" sz="2000" b="1" dirty="0">
                <a:solidFill>
                  <a:srgbClr val="0033CC"/>
                </a:solidFill>
                <a:latin typeface="Times New Roman" panose="02020603050405020304" pitchFamily="18" charset="0"/>
                <a:cs typeface="Times New Roman" panose="02020603050405020304" pitchFamily="18" charset="0"/>
              </a:rPr>
              <a:t>F. Davidson, A. M. </a:t>
            </a:r>
            <a:r>
              <a:rPr lang="en-GB" sz="2000" b="1" dirty="0" err="1">
                <a:solidFill>
                  <a:srgbClr val="0033CC"/>
                </a:solidFill>
                <a:latin typeface="Times New Roman" panose="02020603050405020304" pitchFamily="18" charset="0"/>
                <a:cs typeface="Times New Roman" panose="02020603050405020304" pitchFamily="18" charset="0"/>
              </a:rPr>
              <a:t>Stibbs</a:t>
            </a:r>
            <a:r>
              <a:rPr lang="en-GB" sz="2000" b="1" dirty="0">
                <a:solidFill>
                  <a:srgbClr val="0033CC"/>
                </a:solidFill>
                <a:latin typeface="Times New Roman" panose="02020603050405020304" pitchFamily="18" charset="0"/>
                <a:cs typeface="Times New Roman" panose="02020603050405020304" pitchFamily="18" charset="0"/>
              </a:rPr>
              <a:t> and E. F. </a:t>
            </a:r>
            <a:r>
              <a:rPr lang="en-GB" sz="2000" b="1" dirty="0" err="1">
                <a:solidFill>
                  <a:srgbClr val="0033CC"/>
                </a:solidFill>
                <a:latin typeface="Times New Roman" panose="02020603050405020304" pitchFamily="18" charset="0"/>
                <a:cs typeface="Times New Roman" panose="02020603050405020304" pitchFamily="18" charset="0"/>
              </a:rPr>
              <a:t>Kevan</a:t>
            </a:r>
            <a:r>
              <a:rPr lang="en-GB" sz="2000" b="1" dirty="0">
                <a:solidFill>
                  <a:srgbClr val="0033CC"/>
                </a:solidFill>
                <a:latin typeface="Times New Roman" panose="02020603050405020304" pitchFamily="18" charset="0"/>
                <a:cs typeface="Times New Roman" panose="02020603050405020304" pitchFamily="18" charset="0"/>
              </a:rPr>
              <a:t>, </a:t>
            </a:r>
            <a:r>
              <a:rPr lang="en-GB" sz="2000" b="1" i="1" dirty="0">
                <a:solidFill>
                  <a:srgbClr val="0033CC"/>
                </a:solidFill>
                <a:latin typeface="Times New Roman" panose="02020603050405020304" pitchFamily="18" charset="0"/>
                <a:cs typeface="Times New Roman" panose="02020603050405020304" pitchFamily="18" charset="0"/>
              </a:rPr>
              <a:t>“The New Bible Commentary”, </a:t>
            </a:r>
            <a:r>
              <a:rPr lang="en-GB" sz="2000" b="1" dirty="0">
                <a:solidFill>
                  <a:srgbClr val="0033CC"/>
                </a:solidFill>
                <a:latin typeface="Times New Roman" panose="02020603050405020304" pitchFamily="18" charset="0"/>
                <a:cs typeface="Times New Roman" panose="02020603050405020304" pitchFamily="18" charset="0"/>
              </a:rPr>
              <a:t>Inter-varsity Fellowship, London, 1969, </a:t>
            </a:r>
            <a:r>
              <a:rPr lang="en-GB" sz="2000" b="1" dirty="0" smtClean="0">
                <a:solidFill>
                  <a:srgbClr val="0033CC"/>
                </a:solidFill>
                <a:latin typeface="Times New Roman" panose="02020603050405020304" pitchFamily="18" charset="0"/>
                <a:cs typeface="Times New Roman" panose="02020603050405020304" pitchFamily="18" charset="0"/>
              </a:rPr>
              <a:t>p1126</a:t>
            </a:r>
            <a:endParaRPr lang="en-GB" sz="3200" b="1" i="1" dirty="0">
              <a:solidFill>
                <a:srgbClr val="0033CC"/>
              </a:solidFill>
              <a:effectLst/>
              <a:latin typeface="Times New Roman" panose="02020603050405020304" pitchFamily="18" charset="0"/>
              <a:ea typeface="Times New Roman" panose="02020603050405020304" pitchFamily="18" charset="0"/>
            </a:endParaRPr>
          </a:p>
        </p:txBody>
      </p:sp>
      <p:sp>
        <p:nvSpPr>
          <p:cNvPr id="3" name="Rectangle 2"/>
          <p:cNvSpPr/>
          <p:nvPr/>
        </p:nvSpPr>
        <p:spPr>
          <a:xfrm>
            <a:off x="1817663" y="1739091"/>
            <a:ext cx="7993470" cy="707886"/>
          </a:xfrm>
          <a:prstGeom prst="rect">
            <a:avLst/>
          </a:prstGeom>
        </p:spPr>
        <p:txBody>
          <a:bodyPr wrap="none">
            <a:spAutoFit/>
          </a:bodyPr>
          <a:lstStyle/>
          <a:p>
            <a:r>
              <a:rPr lang="en-GB" sz="4000" dirty="0" smtClean="0">
                <a:solidFill>
                  <a:schemeClr val="bg1"/>
                </a:solidFill>
                <a:effectLst/>
                <a:latin typeface="Times New Roman" panose="02020603050405020304" pitchFamily="18" charset="0"/>
                <a:ea typeface="Times New Roman" panose="02020603050405020304" pitchFamily="18" charset="0"/>
              </a:rPr>
              <a:t>We cannot be certain about the future.</a:t>
            </a:r>
            <a:endParaRPr lang="en-GB" sz="4000" dirty="0">
              <a:solidFill>
                <a:schemeClr val="bg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50813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Rectangle 1"/>
          <p:cNvSpPr/>
          <p:nvPr/>
        </p:nvSpPr>
        <p:spPr>
          <a:xfrm>
            <a:off x="586154" y="334500"/>
            <a:ext cx="12084148" cy="646331"/>
          </a:xfrm>
          <a:prstGeom prst="rect">
            <a:avLst/>
          </a:prstGeom>
        </p:spPr>
        <p:txBody>
          <a:bodyPr wrap="square">
            <a:spAutoFit/>
          </a:bodyPr>
          <a:lstStyle/>
          <a:p>
            <a:r>
              <a:rPr lang="en-GB" sz="3600" b="1" dirty="0">
                <a:solidFill>
                  <a:srgbClr val="FFFF00"/>
                </a:solidFill>
                <a:latin typeface="Times New Roman" panose="02020603050405020304" pitchFamily="18" charset="0"/>
                <a:cs typeface="Times New Roman" panose="02020603050405020304" pitchFamily="18" charset="0"/>
              </a:rPr>
              <a:t>II. </a:t>
            </a:r>
            <a:r>
              <a:rPr lang="en-GB" sz="3600" b="1" dirty="0" smtClean="0">
                <a:solidFill>
                  <a:srgbClr val="FFFF00"/>
                </a:solidFill>
                <a:latin typeface="Times New Roman" panose="02020603050405020304" pitchFamily="18" charset="0"/>
                <a:cs typeface="Times New Roman" panose="02020603050405020304" pitchFamily="18" charset="0"/>
              </a:rPr>
              <a:t>Entrusting our Future to God is WISE</a:t>
            </a:r>
            <a:r>
              <a:rPr lang="en-GB" sz="3600" b="1" dirty="0">
                <a:solidFill>
                  <a:srgbClr val="FFFF00"/>
                </a:solidFill>
                <a:latin typeface="Times New Roman" panose="02020603050405020304" pitchFamily="18" charset="0"/>
                <a:cs typeface="Times New Roman" panose="02020603050405020304" pitchFamily="18" charset="0"/>
              </a:rPr>
              <a:t>. </a:t>
            </a:r>
            <a:endParaRPr lang="en-GB" sz="3600" dirty="0">
              <a:solidFill>
                <a:srgbClr val="FFFF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450166" y="1138535"/>
            <a:ext cx="10747717" cy="1569660"/>
          </a:xfrm>
          <a:prstGeom prst="rect">
            <a:avLst/>
          </a:prstGeom>
          <a:solidFill>
            <a:schemeClr val="bg1"/>
          </a:solidFill>
        </p:spPr>
        <p:txBody>
          <a:bodyPr wrap="square">
            <a:spAutoFit/>
          </a:bodyPr>
          <a:lstStyle/>
          <a:p>
            <a:pPr algn="just"/>
            <a:r>
              <a:rPr lang="en-GB" sz="3200" b="1" i="1" dirty="0" smtClean="0">
                <a:effectLst/>
                <a:latin typeface="Times New Roman" panose="02020603050405020304" pitchFamily="18" charset="0"/>
                <a:ea typeface="Times New Roman" panose="02020603050405020304" pitchFamily="18" charset="0"/>
              </a:rPr>
              <a:t>James 4:15 (NIV)</a:t>
            </a:r>
            <a:endParaRPr lang="en-GB" sz="3200" dirty="0" smtClean="0">
              <a:effectLst/>
              <a:latin typeface="Times New Roman" panose="02020603050405020304" pitchFamily="18" charset="0"/>
              <a:ea typeface="Times New Roman" panose="02020603050405020304" pitchFamily="18" charset="0"/>
            </a:endParaRPr>
          </a:p>
          <a:p>
            <a:pPr algn="just"/>
            <a:r>
              <a:rPr lang="en-GB" sz="3200" dirty="0" smtClean="0">
                <a:latin typeface="Times New Roman" panose="02020603050405020304" pitchFamily="18" charset="0"/>
                <a:ea typeface="Times New Roman" panose="02020603050405020304" pitchFamily="18" charset="0"/>
              </a:rPr>
              <a:t>“I</a:t>
            </a:r>
            <a:r>
              <a:rPr lang="en-GB" sz="3200" dirty="0" smtClean="0">
                <a:effectLst/>
                <a:latin typeface="Times New Roman" panose="02020603050405020304" pitchFamily="18" charset="0"/>
                <a:ea typeface="Times New Roman" panose="02020603050405020304" pitchFamily="18" charset="0"/>
              </a:rPr>
              <a:t>nstead, you ought to say, “</a:t>
            </a:r>
            <a:r>
              <a:rPr lang="en-GB" sz="3200" dirty="0" smtClean="0">
                <a:solidFill>
                  <a:srgbClr val="FF0000"/>
                </a:solidFill>
                <a:effectLst/>
                <a:latin typeface="Times New Roman" panose="02020603050405020304" pitchFamily="18" charset="0"/>
                <a:ea typeface="Times New Roman" panose="02020603050405020304" pitchFamily="18" charset="0"/>
              </a:rPr>
              <a:t>If it is the Lord’s will</a:t>
            </a:r>
            <a:r>
              <a:rPr lang="en-GB" sz="3200" dirty="0" smtClean="0">
                <a:effectLst/>
                <a:latin typeface="Times New Roman" panose="02020603050405020304" pitchFamily="18" charset="0"/>
                <a:ea typeface="Times New Roman" panose="02020603050405020304" pitchFamily="18" charset="0"/>
              </a:rPr>
              <a:t>, we will live and do this or that.”</a:t>
            </a:r>
            <a:endParaRPr lang="en-GB" sz="3200" dirty="0">
              <a:effectLst/>
              <a:latin typeface="Times New Roman" panose="02020603050405020304" pitchFamily="18" charset="0"/>
              <a:ea typeface="Times New Roman" panose="02020603050405020304" pitchFamily="18" charset="0"/>
            </a:endParaRPr>
          </a:p>
        </p:txBody>
      </p:sp>
      <p:sp>
        <p:nvSpPr>
          <p:cNvPr id="7" name="Rectangle 6"/>
          <p:cNvSpPr/>
          <p:nvPr/>
        </p:nvSpPr>
        <p:spPr>
          <a:xfrm>
            <a:off x="586154" y="4723381"/>
            <a:ext cx="10400714" cy="1569660"/>
          </a:xfrm>
          <a:prstGeom prst="rect">
            <a:avLst/>
          </a:prstGeom>
          <a:solidFill>
            <a:schemeClr val="bg1"/>
          </a:solidFill>
        </p:spPr>
        <p:txBody>
          <a:bodyPr wrap="square">
            <a:spAutoFit/>
          </a:bodyPr>
          <a:lstStyle/>
          <a:p>
            <a:pPr algn="just"/>
            <a:r>
              <a:rPr lang="en-GB" sz="3200" b="1" i="1" dirty="0" smtClean="0">
                <a:effectLst/>
                <a:latin typeface="Times New Roman" panose="02020603050405020304" pitchFamily="18" charset="0"/>
                <a:ea typeface="Times New Roman" panose="02020603050405020304" pitchFamily="18" charset="0"/>
              </a:rPr>
              <a:t>Proverbs 9:10 (NIV)</a:t>
            </a:r>
            <a:endParaRPr lang="en-GB" sz="3200" dirty="0" smtClean="0">
              <a:effectLst/>
              <a:latin typeface="Times New Roman" panose="02020603050405020304" pitchFamily="18" charset="0"/>
              <a:ea typeface="Times New Roman" panose="02020603050405020304" pitchFamily="18" charset="0"/>
            </a:endParaRPr>
          </a:p>
          <a:p>
            <a:pPr algn="just"/>
            <a:r>
              <a:rPr lang="en-GB" sz="3200" i="1" dirty="0" smtClean="0">
                <a:solidFill>
                  <a:srgbClr val="FF0000"/>
                </a:solidFill>
                <a:effectLst/>
                <a:latin typeface="Times New Roman" panose="02020603050405020304" pitchFamily="18" charset="0"/>
                <a:ea typeface="Times New Roman" panose="02020603050405020304" pitchFamily="18" charset="0"/>
              </a:rPr>
              <a:t>The fear of the LORD is the beginning of wisdom</a:t>
            </a:r>
            <a:r>
              <a:rPr lang="en-GB" sz="3200" dirty="0" smtClean="0">
                <a:effectLst/>
                <a:latin typeface="Times New Roman" panose="02020603050405020304" pitchFamily="18" charset="0"/>
                <a:ea typeface="Times New Roman" panose="02020603050405020304" pitchFamily="18" charset="0"/>
              </a:rPr>
              <a:t>, and knowledge of the Holy One is understanding</a:t>
            </a:r>
            <a:endParaRPr lang="en-GB" sz="3200" dirty="0"/>
          </a:p>
        </p:txBody>
      </p:sp>
      <p:sp>
        <p:nvSpPr>
          <p:cNvPr id="8" name="Rectangle 7"/>
          <p:cNvSpPr/>
          <p:nvPr/>
        </p:nvSpPr>
        <p:spPr>
          <a:xfrm>
            <a:off x="450167" y="3105835"/>
            <a:ext cx="11211950" cy="1077218"/>
          </a:xfrm>
          <a:prstGeom prst="rect">
            <a:avLst/>
          </a:prstGeom>
        </p:spPr>
        <p:txBody>
          <a:bodyPr wrap="square">
            <a:spAutoFit/>
          </a:bodyPr>
          <a:lstStyle/>
          <a:p>
            <a:pPr algn="just"/>
            <a:r>
              <a:rPr lang="en-GB" sz="3200" dirty="0" smtClean="0">
                <a:solidFill>
                  <a:schemeClr val="bg1"/>
                </a:solidFill>
                <a:effectLst/>
                <a:latin typeface="Times New Roman" panose="02020603050405020304" pitchFamily="18" charset="0"/>
                <a:ea typeface="Times New Roman" panose="02020603050405020304" pitchFamily="18" charset="0"/>
              </a:rPr>
              <a:t>What James is teaching here is that it is dangerous when people think they could live </a:t>
            </a:r>
            <a:r>
              <a:rPr lang="en-GB" sz="3200" b="1" dirty="0" smtClean="0">
                <a:solidFill>
                  <a:schemeClr val="bg1"/>
                </a:solidFill>
                <a:effectLst/>
                <a:latin typeface="Times New Roman" panose="02020603050405020304" pitchFamily="18" charset="0"/>
                <a:ea typeface="Times New Roman" panose="02020603050405020304" pitchFamily="18" charset="0"/>
              </a:rPr>
              <a:t>independently of God.</a:t>
            </a:r>
            <a:endParaRPr lang="en-GB" sz="3200" b="1" dirty="0">
              <a:solidFill>
                <a:schemeClr val="bg1"/>
              </a:solidFill>
            </a:endParaRPr>
          </a:p>
        </p:txBody>
      </p:sp>
    </p:spTree>
    <p:extLst>
      <p:ext uri="{BB962C8B-B14F-4D97-AF65-F5344CB8AC3E}">
        <p14:creationId xmlns:p14="http://schemas.microsoft.com/office/powerpoint/2010/main" val="446516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1021</Words>
  <Application>Microsoft Office PowerPoint</Application>
  <PresentationFormat>Widescreen</PresentationFormat>
  <Paragraphs>92</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Freddy Bryan Farias-Arias</cp:lastModifiedBy>
  <cp:revision>29</cp:revision>
  <dcterms:created xsi:type="dcterms:W3CDTF">2017-03-25T21:18:29Z</dcterms:created>
  <dcterms:modified xsi:type="dcterms:W3CDTF">2017-03-27T09:10:52Z</dcterms:modified>
</cp:coreProperties>
</file>